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2" r:id="rId20"/>
    <p:sldId id="273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7620000" cy="5715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Lato" panose="020F0502020204030203" pitchFamily="34" charset="0"/>
      <p:regular r:id="rId45"/>
      <p:bold r:id="rId46"/>
      <p:italic r:id="rId47"/>
      <p:boldItalic r:id="rId48"/>
    </p:embeddedFont>
    <p:embeddedFont>
      <p:font typeface="Monoton" pitchFamily="2" charset="0"/>
      <p:regular r:id="rId49"/>
    </p:embeddedFont>
    <p:embeddedFont>
      <p:font typeface="Montserrat" pitchFamily="2" charset="77"/>
      <p:regular r:id="rId50"/>
      <p:bold r:id="rId51"/>
      <p:italic r:id="rId52"/>
      <p:boldItalic r:id="rId53"/>
    </p:embeddedFont>
    <p:embeddedFont>
      <p:font typeface="Museo 500" panose="02000000000000000000" pitchFamily="2" charset="77"/>
      <p:regular r:id="rId54"/>
    </p:embeddedFont>
    <p:embeddedFont>
      <p:font typeface="Nunito" pitchFamily="2" charset="77"/>
      <p:regular r:id="rId55"/>
      <p:bold r:id="rId56"/>
      <p:italic r:id="rId57"/>
      <p:boldItalic r:id="rId58"/>
    </p:embeddedFont>
    <p:embeddedFont>
      <p:font typeface="Open Sans" panose="020B0606030504020204" pitchFamily="34" charset="0"/>
      <p:regular r:id="rId59"/>
      <p:bold r:id="rId60"/>
      <p:italic r:id="rId61"/>
      <p:boldItalic r:id="rId62"/>
    </p:embeddedFont>
    <p:embeddedFont>
      <p:font typeface="Poppins" pitchFamily="2" charset="77"/>
      <p:regular r:id="rId63"/>
      <p:bold r:id="rId64"/>
      <p:italic r:id="rId65"/>
      <p:boldItalic r:id="rId66"/>
    </p:embeddedFont>
    <p:embeddedFont>
      <p:font typeface="Raleway" pitchFamily="2" charset="77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52B0"/>
    <a:srgbClr val="FFE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54"/>
    <p:restoredTop sz="93429"/>
  </p:normalViewPr>
  <p:slideViewPr>
    <p:cSldViewPr snapToGrid="0" snapToObjects="1">
      <p:cViewPr varScale="1">
        <p:scale>
          <a:sx n="120" d="100"/>
          <a:sy n="120" d="100"/>
        </p:scale>
        <p:origin x="1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C6CD4-F716-6744-A1ED-40DE2ECBC7B9}" type="datetimeFigureOut">
              <a:rPr lang="en-US" smtClean="0"/>
              <a:t>5/24/23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FBF02-8564-E746-BE89-5FC3B8D26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8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FBF02-8564-E746-BE89-5FC3B8D262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8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53" y="936861"/>
            <a:ext cx="6487795" cy="1992983"/>
          </a:xfrm>
        </p:spPr>
        <p:txBody>
          <a:bodyPr anchor="b"/>
          <a:lstStyle>
            <a:lvl1pPr algn="ctr"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088" y="3006701"/>
            <a:ext cx="5724525" cy="1382101"/>
          </a:xfrm>
        </p:spPr>
        <p:txBody>
          <a:bodyPr/>
          <a:lstStyle>
            <a:lvl1pPr marL="0" indent="0" algn="ctr">
              <a:buNone/>
              <a:defRPr sz="2003"/>
            </a:lvl1pPr>
            <a:lvl2pPr marL="381625" indent="0" algn="ctr">
              <a:buNone/>
              <a:defRPr sz="1669"/>
            </a:lvl2pPr>
            <a:lvl3pPr marL="763250" indent="0" algn="ctr">
              <a:buNone/>
              <a:defRPr sz="1502"/>
            </a:lvl3pPr>
            <a:lvl4pPr marL="1144875" indent="0" algn="ctr">
              <a:buNone/>
              <a:defRPr sz="1336"/>
            </a:lvl4pPr>
            <a:lvl5pPr marL="1526499" indent="0" algn="ctr">
              <a:buNone/>
              <a:defRPr sz="1336"/>
            </a:lvl5pPr>
            <a:lvl6pPr marL="1908124" indent="0" algn="ctr">
              <a:buNone/>
              <a:defRPr sz="1336"/>
            </a:lvl6pPr>
            <a:lvl7pPr marL="2289749" indent="0" algn="ctr">
              <a:buNone/>
              <a:defRPr sz="1336"/>
            </a:lvl7pPr>
            <a:lvl8pPr marL="2671374" indent="0" algn="ctr">
              <a:buNone/>
              <a:defRPr sz="1336"/>
            </a:lvl8pPr>
            <a:lvl9pPr marL="3052999" indent="0" algn="ctr">
              <a:buNone/>
              <a:defRPr sz="133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0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4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62151" y="304778"/>
            <a:ext cx="1645801" cy="48512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4749" y="304778"/>
            <a:ext cx="4841994" cy="48512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4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8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73" y="1427158"/>
            <a:ext cx="6583204" cy="2381243"/>
          </a:xfrm>
        </p:spPr>
        <p:txBody>
          <a:bodyPr anchor="b"/>
          <a:lstStyle>
            <a:lvl1pPr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73" y="3830928"/>
            <a:ext cx="6583204" cy="1252239"/>
          </a:xfrm>
        </p:spPr>
        <p:txBody>
          <a:bodyPr/>
          <a:lstStyle>
            <a:lvl1pPr marL="0" indent="0">
              <a:buNone/>
              <a:defRPr sz="2003">
                <a:solidFill>
                  <a:schemeClr val="tx1"/>
                </a:solidFill>
              </a:defRPr>
            </a:lvl1pPr>
            <a:lvl2pPr marL="381625" indent="0">
              <a:buNone/>
              <a:defRPr sz="1669">
                <a:solidFill>
                  <a:schemeClr val="tx1">
                    <a:tint val="75000"/>
                  </a:schemeClr>
                </a:solidFill>
              </a:defRPr>
            </a:lvl2pPr>
            <a:lvl3pPr marL="76325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3pPr>
            <a:lvl4pPr marL="1144875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4pPr>
            <a:lvl5pPr marL="15264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5pPr>
            <a:lvl6pPr marL="190812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6pPr>
            <a:lvl7pPr marL="228974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7pPr>
            <a:lvl8pPr marL="267137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8pPr>
            <a:lvl9pPr marL="30529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4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4748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4054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04779"/>
            <a:ext cx="6583204" cy="11064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43" y="1403304"/>
            <a:ext cx="3228989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43" y="2091042"/>
            <a:ext cx="3228989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4055" y="1403304"/>
            <a:ext cx="3244892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4055" y="2091042"/>
            <a:ext cx="3244892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0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892" y="824227"/>
            <a:ext cx="3864054" cy="4068123"/>
          </a:xfrm>
        </p:spPr>
        <p:txBody>
          <a:bodyPr/>
          <a:lstStyle>
            <a:lvl1pPr>
              <a:defRPr sz="2671"/>
            </a:lvl1pPr>
            <a:lvl2pPr>
              <a:defRPr sz="2337"/>
            </a:lvl2pPr>
            <a:lvl3pPr>
              <a:defRPr sz="2003"/>
            </a:lvl3pPr>
            <a:lvl4pPr>
              <a:defRPr sz="1669"/>
            </a:lvl4pPr>
            <a:lvl5pPr>
              <a:defRPr sz="1669"/>
            </a:lvl5pPr>
            <a:lvl6pPr>
              <a:defRPr sz="1669"/>
            </a:lvl6pPr>
            <a:lvl7pPr>
              <a:defRPr sz="1669"/>
            </a:lvl7pPr>
            <a:lvl8pPr>
              <a:defRPr sz="1669"/>
            </a:lvl8pPr>
            <a:lvl9pPr>
              <a:defRPr sz="16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3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44892" y="824227"/>
            <a:ext cx="3864054" cy="4068123"/>
          </a:xfrm>
        </p:spPr>
        <p:txBody>
          <a:bodyPr anchor="t"/>
          <a:lstStyle>
            <a:lvl1pPr marL="0" indent="0">
              <a:buNone/>
              <a:defRPr sz="2671"/>
            </a:lvl1pPr>
            <a:lvl2pPr marL="381625" indent="0">
              <a:buNone/>
              <a:defRPr sz="2337"/>
            </a:lvl2pPr>
            <a:lvl3pPr marL="763250" indent="0">
              <a:buNone/>
              <a:defRPr sz="2003"/>
            </a:lvl3pPr>
            <a:lvl4pPr marL="1144875" indent="0">
              <a:buNone/>
              <a:defRPr sz="1669"/>
            </a:lvl4pPr>
            <a:lvl5pPr marL="1526499" indent="0">
              <a:buNone/>
              <a:defRPr sz="1669"/>
            </a:lvl5pPr>
            <a:lvl6pPr marL="1908124" indent="0">
              <a:buNone/>
              <a:defRPr sz="1669"/>
            </a:lvl6pPr>
            <a:lvl7pPr marL="2289749" indent="0">
              <a:buNone/>
              <a:defRPr sz="1669"/>
            </a:lvl7pPr>
            <a:lvl8pPr marL="2671374" indent="0">
              <a:buNone/>
              <a:defRPr sz="1669"/>
            </a:lvl8pPr>
            <a:lvl9pPr marL="3052999" indent="0">
              <a:buNone/>
              <a:defRPr sz="166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0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4748" y="304779"/>
            <a:ext cx="6583204" cy="1106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748" y="1523890"/>
            <a:ext cx="6583204" cy="363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4748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950DF-CD20-6846-B942-C3FE0C0FE064}" type="datetimeFigureOut">
              <a:rPr lang="en-US" smtClean="0"/>
              <a:t>5/24/23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8332" y="5305788"/>
            <a:ext cx="2576036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0594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63250" rtl="0" eaLnBrk="1" latinLnBrk="0" hangingPunct="1">
        <a:lnSpc>
          <a:spcPct val="90000"/>
        </a:lnSpc>
        <a:spcBef>
          <a:spcPct val="0"/>
        </a:spcBef>
        <a:buNone/>
        <a:defRPr sz="36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812" indent="-190812" algn="l" defTabSz="763250" rtl="0" eaLnBrk="1" latinLnBrk="0" hangingPunct="1">
        <a:lnSpc>
          <a:spcPct val="90000"/>
        </a:lnSpc>
        <a:spcBef>
          <a:spcPts val="835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1pPr>
      <a:lvl2pPr marL="5724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2pPr>
      <a:lvl3pPr marL="95406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9" kern="1200">
          <a:solidFill>
            <a:schemeClr val="tx1"/>
          </a:solidFill>
          <a:latin typeface="+mn-lt"/>
          <a:ea typeface="+mn-ea"/>
          <a:cs typeface="+mn-cs"/>
        </a:defRPr>
      </a:lvl3pPr>
      <a:lvl4pPr marL="133568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71731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20989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48056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862186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24381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1pPr>
      <a:lvl2pPr marL="38162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2pPr>
      <a:lvl3pPr marL="76325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3pPr>
      <a:lvl4pPr marL="114487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5264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190812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28974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67137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0529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13jP1SUgnQ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vimeo.com/64565098?embedded=true&amp;source=vimeo_logo&amp;owner=1479223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21600000">
            <a:off x="2732675" y="-480849"/>
            <a:ext cx="1905000" cy="2486025"/>
            <a:chOff x="3337359" y="3367088"/>
            <a:chExt cx="1905000" cy="2486025"/>
          </a:xfrm>
          <a:solidFill>
            <a:srgbClr val="00B0F0">
              <a:alpha val="99932"/>
            </a:srgbClr>
          </a:solidFill>
          <a:effectLst>
            <a:glow rad="127000">
              <a:schemeClr val="accent1">
                <a:alpha val="23000"/>
              </a:schemeClr>
            </a:glow>
          </a:effectLst>
        </p:grpSpPr>
        <p:sp>
          <p:nvSpPr>
            <p:cNvPr id="5" name="Freeform 5"/>
            <p:cNvSpPr/>
            <p:nvPr/>
          </p:nvSpPr>
          <p:spPr>
            <a:xfrm>
              <a:off x="3337359" y="3367088"/>
              <a:ext cx="1905000" cy="24860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 rot="21600000">
            <a:off x="3685175" y="-99778"/>
            <a:ext cx="4038600" cy="3181350"/>
            <a:chOff x="619125" y="2767013"/>
            <a:chExt cx="4038600" cy="3181350"/>
          </a:xfrm>
        </p:grpSpPr>
        <p:sp>
          <p:nvSpPr>
            <p:cNvPr id="3" name="Freeform 3"/>
            <p:cNvSpPr/>
            <p:nvPr/>
          </p:nvSpPr>
          <p:spPr>
            <a:xfrm>
              <a:off x="619125" y="2767013"/>
              <a:ext cx="4038600" cy="31813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70000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 rot="21600000">
            <a:off x="3685175" y="297471"/>
            <a:ext cx="3588600" cy="125730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r">
              <a:lnSpc>
                <a:spcPts val="3300"/>
              </a:lnSpc>
            </a:pPr>
            <a:r>
              <a:rPr lang="en-US" sz="3300" b="1" i="0" spc="150" dirty="0">
                <a:solidFill>
                  <a:schemeClr val="bg1"/>
                </a:solidFill>
                <a:latin typeface="Poppins"/>
              </a:rPr>
              <a:t>Your </a:t>
            </a:r>
          </a:p>
          <a:p>
            <a:pPr algn="r">
              <a:lnSpc>
                <a:spcPts val="3300"/>
              </a:lnSpc>
            </a:pPr>
            <a:r>
              <a:rPr lang="en-US" sz="3300" b="1" i="0" spc="150" dirty="0">
                <a:solidFill>
                  <a:schemeClr val="bg1"/>
                </a:solidFill>
                <a:latin typeface="Poppins"/>
              </a:rPr>
              <a:t>Little Pink </a:t>
            </a:r>
          </a:p>
          <a:p>
            <a:pPr algn="r">
              <a:lnSpc>
                <a:spcPts val="3300"/>
              </a:lnSpc>
            </a:pPr>
            <a:r>
              <a:rPr lang="en-US" sz="3300" b="1" i="0" spc="150" dirty="0">
                <a:solidFill>
                  <a:schemeClr val="bg1"/>
                </a:solidFill>
                <a:latin typeface="Poppins"/>
              </a:rPr>
              <a:t>Adventure Starts </a:t>
            </a:r>
          </a:p>
          <a:p>
            <a:pPr algn="r">
              <a:lnSpc>
                <a:spcPts val="3300"/>
              </a:lnSpc>
            </a:pPr>
            <a:r>
              <a:rPr lang="en-US" sz="3300" b="1" i="0" spc="150" dirty="0">
                <a:solidFill>
                  <a:schemeClr val="bg1"/>
                </a:solidFill>
                <a:latin typeface="Poppins"/>
              </a:rPr>
              <a:t>NOW</a:t>
            </a:r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5400000">
            <a:off x="-1207014" y="6091888"/>
            <a:ext cx="3019437" cy="0"/>
          </a:xfrm>
          <a:prstGeom prst="line">
            <a:avLst/>
          </a:prstGeom>
          <a:ln w="22860">
            <a:solidFill>
              <a:srgbClr val="459B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 rot="16200000">
            <a:off x="-847680" y="1261543"/>
            <a:ext cx="23122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Volunstar Retreat Training</a:t>
            </a:r>
          </a:p>
        </p:txBody>
      </p:sp>
      <p:grpSp>
        <p:nvGrpSpPr>
          <p:cNvPr id="11" name="Group 11"/>
          <p:cNvGrpSpPr/>
          <p:nvPr/>
        </p:nvGrpSpPr>
        <p:grpSpPr>
          <a:xfrm rot="21600000">
            <a:off x="7254366" y="4357688"/>
            <a:ext cx="238125" cy="1181100"/>
            <a:chOff x="7254366" y="4357688"/>
            <a:chExt cx="238125" cy="1181100"/>
          </a:xfrm>
        </p:grpSpPr>
        <p:sp>
          <p:nvSpPr>
            <p:cNvPr id="10" name="Freeform 10"/>
            <p:cNvSpPr/>
            <p:nvPr/>
          </p:nvSpPr>
          <p:spPr>
            <a:xfrm>
              <a:off x="7254366" y="4357688"/>
              <a:ext cx="238125" cy="11811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6811473" y="4905457"/>
            <a:ext cx="238125" cy="1104916"/>
            <a:chOff x="6811473" y="4905457"/>
            <a:chExt cx="238125" cy="1104916"/>
          </a:xfrm>
        </p:grpSpPr>
        <p:sp>
          <p:nvSpPr>
            <p:cNvPr id="12" name="Freeform 12"/>
            <p:cNvSpPr/>
            <p:nvPr/>
          </p:nvSpPr>
          <p:spPr>
            <a:xfrm>
              <a:off x="6811473" y="4905457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6434860" y="4417109"/>
            <a:ext cx="714375" cy="790575"/>
          </a:xfrm>
          <a:prstGeom prst="rect">
            <a:avLst/>
          </a:prstGeom>
        </p:spPr>
      </p:pic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A6D5D38-6BD6-EB85-3E0F-90C79C4D4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5072" y="432206"/>
            <a:ext cx="7954295" cy="53054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616471">
            <a:off x="-395599" y="-1705273"/>
            <a:ext cx="8496923" cy="6739252"/>
            <a:chOff x="-393239" y="-1883111"/>
            <a:chExt cx="8496923" cy="6739252"/>
          </a:xfrm>
        </p:grpSpPr>
        <p:sp>
          <p:nvSpPr>
            <p:cNvPr id="2" name="Freeform 2"/>
            <p:cNvSpPr/>
            <p:nvPr/>
          </p:nvSpPr>
          <p:spPr>
            <a:xfrm>
              <a:off x="-393239" y="-1883111"/>
              <a:ext cx="8496923" cy="6739252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 rot="16178767">
            <a:off x="6855448" y="-461491"/>
            <a:ext cx="342413" cy="1191643"/>
            <a:chOff x="6855448" y="-461491"/>
            <a:chExt cx="342413" cy="1191643"/>
          </a:xfrm>
        </p:grpSpPr>
        <p:sp>
          <p:nvSpPr>
            <p:cNvPr id="4" name="Freeform 4"/>
            <p:cNvSpPr/>
            <p:nvPr/>
          </p:nvSpPr>
          <p:spPr>
            <a:xfrm>
              <a:off x="6855448" y="-461491"/>
              <a:ext cx="342413" cy="119164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21578752">
            <a:off x="7296041" y="-26056"/>
            <a:ext cx="342413" cy="1054678"/>
            <a:chOff x="7296041" y="-26056"/>
            <a:chExt cx="342413" cy="1054678"/>
          </a:xfrm>
        </p:grpSpPr>
        <p:sp>
          <p:nvSpPr>
            <p:cNvPr id="6" name="Freeform 6"/>
            <p:cNvSpPr/>
            <p:nvPr/>
          </p:nvSpPr>
          <p:spPr>
            <a:xfrm>
              <a:off x="7296041" y="-26056"/>
              <a:ext cx="342413" cy="1054678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 rot="21600000">
            <a:off x="776061" y="499624"/>
            <a:ext cx="6427050" cy="523875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 dirty="0" err="1">
                <a:solidFill>
                  <a:srgbClr val="EBE9E9">
                    <a:alpha val="100000"/>
                  </a:srgbClr>
                </a:solidFill>
                <a:latin typeface="Poppins"/>
              </a:rPr>
              <a:t>Volunstar</a:t>
            </a:r>
            <a:r>
              <a:rPr lang="en-US" sz="3750" b="1" i="0" spc="150" dirty="0">
                <a:solidFill>
                  <a:srgbClr val="EBE9E9">
                    <a:alpha val="100000"/>
                  </a:srgbClr>
                </a:solidFill>
                <a:latin typeface="Poppins"/>
              </a:rPr>
              <a:t> House Jobs  </a:t>
            </a:r>
          </a:p>
        </p:txBody>
      </p:sp>
      <p:cxnSp>
        <p:nvCxnSpPr>
          <p:cNvPr id="9" name="Straight Connector 9"/>
          <p:cNvCxnSpPr>
            <a:cxnSpLocks/>
          </p:cNvCxnSpPr>
          <p:nvPr/>
        </p:nvCxnSpPr>
        <p:spPr>
          <a:xfrm rot="5400000">
            <a:off x="-1204863" y="3925621"/>
            <a:ext cx="3019437" cy="0"/>
          </a:xfrm>
          <a:prstGeom prst="line">
            <a:avLst/>
          </a:prstGeom>
          <a:ln w="22860">
            <a:solidFill>
              <a:srgbClr val="CA1C8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1"/>
          <p:cNvGrpSpPr/>
          <p:nvPr/>
        </p:nvGrpSpPr>
        <p:grpSpPr>
          <a:xfrm rot="21600000">
            <a:off x="6927532" y="4975279"/>
            <a:ext cx="714375" cy="733425"/>
            <a:chOff x="6927532" y="4975279"/>
            <a:chExt cx="714375" cy="733425"/>
          </a:xfrm>
        </p:grpSpPr>
        <p:sp>
          <p:nvSpPr>
            <p:cNvPr id="10" name="Freeform 10"/>
            <p:cNvSpPr/>
            <p:nvPr/>
          </p:nvSpPr>
          <p:spPr>
            <a:xfrm>
              <a:off x="6927532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21600000">
            <a:off x="7101971" y="5282583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9</a:t>
            </a:r>
          </a:p>
        </p:txBody>
      </p:sp>
      <p:grpSp>
        <p:nvGrpSpPr>
          <p:cNvPr id="15" name="Group 15"/>
          <p:cNvGrpSpPr/>
          <p:nvPr/>
        </p:nvGrpSpPr>
        <p:grpSpPr>
          <a:xfrm rot="21600000">
            <a:off x="3329535" y="1776412"/>
            <a:ext cx="1095375" cy="990600"/>
            <a:chOff x="3305175" y="1243013"/>
            <a:chExt cx="1095375" cy="990600"/>
          </a:xfrm>
        </p:grpSpPr>
        <p:sp>
          <p:nvSpPr>
            <p:cNvPr id="14" name="Freeform 14"/>
            <p:cNvSpPr/>
            <p:nvPr/>
          </p:nvSpPr>
          <p:spPr>
            <a:xfrm>
              <a:off x="3305175" y="1243013"/>
              <a:ext cx="1095375" cy="990600"/>
            </a:xfrm>
            <a:custGeom>
              <a:avLst/>
              <a:gdLst/>
              <a:ahLst/>
              <a:cxnLst/>
              <a:rect l="0" t="0" r="0" b="0"/>
              <a:pathLst>
                <a:path w="304800" h="269500">
                  <a:moveTo>
                    <a:pt x="290455" y="68847"/>
                  </a:moveTo>
                  <a:lnTo>
                    <a:pt x="225857" y="68847"/>
                  </a:lnTo>
                  <a:lnTo>
                    <a:pt x="225857" y="14297"/>
                  </a:lnTo>
                  <a:cubicBezTo>
                    <a:pt x="225857" y="6401"/>
                    <a:pt x="219456" y="0"/>
                    <a:pt x="211550" y="0"/>
                  </a:cubicBezTo>
                  <a:lnTo>
                    <a:pt x="93231" y="0"/>
                  </a:lnTo>
                  <a:cubicBezTo>
                    <a:pt x="85325" y="0"/>
                    <a:pt x="78915" y="6401"/>
                    <a:pt x="78915" y="14297"/>
                  </a:cubicBezTo>
                  <a:lnTo>
                    <a:pt x="78915" y="68847"/>
                  </a:lnTo>
                  <a:lnTo>
                    <a:pt x="14307" y="68847"/>
                  </a:lnTo>
                  <a:cubicBezTo>
                    <a:pt x="6410" y="68847"/>
                    <a:pt x="0" y="74400"/>
                    <a:pt x="0" y="81220"/>
                  </a:cubicBezTo>
                  <a:lnTo>
                    <a:pt x="7153" y="257127"/>
                  </a:lnTo>
                  <a:cubicBezTo>
                    <a:pt x="7153" y="263976"/>
                    <a:pt x="13554" y="269500"/>
                    <a:pt x="21450" y="269500"/>
                  </a:cubicBezTo>
                  <a:lnTo>
                    <a:pt x="283312" y="269500"/>
                  </a:lnTo>
                  <a:cubicBezTo>
                    <a:pt x="291217" y="269500"/>
                    <a:pt x="297618" y="263957"/>
                    <a:pt x="297618" y="257127"/>
                  </a:cubicBezTo>
                  <a:lnTo>
                    <a:pt x="304800" y="81220"/>
                  </a:lnTo>
                  <a:cubicBezTo>
                    <a:pt x="304781" y="74400"/>
                    <a:pt x="298380" y="68847"/>
                    <a:pt x="290455" y="68847"/>
                  </a:cubicBezTo>
                  <a:close/>
                  <a:moveTo>
                    <a:pt x="101994" y="35357"/>
                  </a:moveTo>
                  <a:cubicBezTo>
                    <a:pt x="101994" y="29956"/>
                    <a:pt x="106385" y="25565"/>
                    <a:pt x="111804" y="25565"/>
                  </a:cubicBezTo>
                  <a:lnTo>
                    <a:pt x="192948" y="25565"/>
                  </a:lnTo>
                  <a:cubicBezTo>
                    <a:pt x="198349" y="25565"/>
                    <a:pt x="202759" y="29947"/>
                    <a:pt x="202759" y="35357"/>
                  </a:cubicBezTo>
                  <a:lnTo>
                    <a:pt x="202759" y="68856"/>
                  </a:lnTo>
                  <a:lnTo>
                    <a:pt x="101984" y="68856"/>
                  </a:lnTo>
                  <a:lnTo>
                    <a:pt x="101984" y="35357"/>
                  </a:lnTo>
                  <a:close/>
                  <a:moveTo>
                    <a:pt x="207797" y="185318"/>
                  </a:moveTo>
                  <a:lnTo>
                    <a:pt x="169897" y="185318"/>
                  </a:lnTo>
                  <a:lnTo>
                    <a:pt x="169897" y="222466"/>
                  </a:lnTo>
                  <a:lnTo>
                    <a:pt x="134884" y="222466"/>
                  </a:lnTo>
                  <a:lnTo>
                    <a:pt x="134884" y="185318"/>
                  </a:lnTo>
                  <a:lnTo>
                    <a:pt x="96984" y="185318"/>
                  </a:lnTo>
                  <a:lnTo>
                    <a:pt x="96984" y="150304"/>
                  </a:lnTo>
                  <a:lnTo>
                    <a:pt x="134884" y="150304"/>
                  </a:lnTo>
                  <a:lnTo>
                    <a:pt x="134884" y="111614"/>
                  </a:lnTo>
                  <a:lnTo>
                    <a:pt x="169897" y="111614"/>
                  </a:lnTo>
                  <a:lnTo>
                    <a:pt x="169897" y="150304"/>
                  </a:lnTo>
                  <a:lnTo>
                    <a:pt x="207797" y="150304"/>
                  </a:lnTo>
                  <a:lnTo>
                    <a:pt x="207797" y="185318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21600000">
            <a:off x="1152525" y="4481513"/>
            <a:ext cx="1114425" cy="723900"/>
            <a:chOff x="1152525" y="4481513"/>
            <a:chExt cx="1114425" cy="723900"/>
          </a:xfrm>
        </p:grpSpPr>
        <p:sp>
          <p:nvSpPr>
            <p:cNvPr id="16" name="Freeform 16"/>
            <p:cNvSpPr/>
            <p:nvPr/>
          </p:nvSpPr>
          <p:spPr>
            <a:xfrm>
              <a:off x="1152525" y="4481513"/>
              <a:ext cx="1114425" cy="723900"/>
            </a:xfrm>
            <a:custGeom>
              <a:avLst/>
              <a:gdLst/>
              <a:ahLst/>
              <a:cxnLst/>
              <a:rect l="0" t="0" r="0" b="0"/>
              <a:pathLst>
                <a:path w="286141" h="194139">
                  <a:moveTo>
                    <a:pt x="263300" y="189433"/>
                  </a:moveTo>
                  <a:lnTo>
                    <a:pt x="263300" y="194139"/>
                  </a:lnTo>
                  <a:lnTo>
                    <a:pt x="221656" y="194139"/>
                  </a:lnTo>
                  <a:lnTo>
                    <a:pt x="221656" y="189433"/>
                  </a:lnTo>
                  <a:lnTo>
                    <a:pt x="165973" y="189433"/>
                  </a:lnTo>
                  <a:lnTo>
                    <a:pt x="165973" y="194139"/>
                  </a:lnTo>
                  <a:lnTo>
                    <a:pt x="124320" y="194139"/>
                  </a:lnTo>
                  <a:lnTo>
                    <a:pt x="124320" y="189433"/>
                  </a:lnTo>
                  <a:lnTo>
                    <a:pt x="63236" y="189433"/>
                  </a:lnTo>
                  <a:lnTo>
                    <a:pt x="63236" y="194139"/>
                  </a:lnTo>
                  <a:lnTo>
                    <a:pt x="21603" y="194139"/>
                  </a:lnTo>
                  <a:lnTo>
                    <a:pt x="21603" y="189433"/>
                  </a:lnTo>
                  <a:lnTo>
                    <a:pt x="0" y="189433"/>
                  </a:lnTo>
                  <a:lnTo>
                    <a:pt x="0" y="75238"/>
                  </a:lnTo>
                  <a:lnTo>
                    <a:pt x="676" y="75238"/>
                  </a:lnTo>
                  <a:lnTo>
                    <a:pt x="676" y="45006"/>
                  </a:lnTo>
                  <a:lnTo>
                    <a:pt x="63818" y="45006"/>
                  </a:lnTo>
                  <a:lnTo>
                    <a:pt x="63818" y="17469"/>
                  </a:lnTo>
                  <a:lnTo>
                    <a:pt x="71876" y="17469"/>
                  </a:lnTo>
                  <a:lnTo>
                    <a:pt x="71876" y="10077"/>
                  </a:lnTo>
                  <a:lnTo>
                    <a:pt x="87992" y="10077"/>
                  </a:lnTo>
                  <a:lnTo>
                    <a:pt x="87992" y="17469"/>
                  </a:lnTo>
                  <a:lnTo>
                    <a:pt x="96050" y="17469"/>
                  </a:lnTo>
                  <a:lnTo>
                    <a:pt x="96050" y="0"/>
                  </a:lnTo>
                  <a:lnTo>
                    <a:pt x="123596" y="0"/>
                  </a:lnTo>
                  <a:lnTo>
                    <a:pt x="123596" y="17459"/>
                  </a:lnTo>
                  <a:lnTo>
                    <a:pt x="251222" y="17459"/>
                  </a:lnTo>
                  <a:lnTo>
                    <a:pt x="251222" y="75228"/>
                  </a:lnTo>
                  <a:lnTo>
                    <a:pt x="286141" y="75228"/>
                  </a:lnTo>
                  <a:lnTo>
                    <a:pt x="286141" y="189424"/>
                  </a:lnTo>
                  <a:lnTo>
                    <a:pt x="263300" y="189424"/>
                  </a:lnTo>
                  <a:close/>
                  <a:moveTo>
                    <a:pt x="86649" y="34252"/>
                  </a:moveTo>
                  <a:cubicBezTo>
                    <a:pt x="81458" y="34252"/>
                    <a:pt x="77257" y="38462"/>
                    <a:pt x="77257" y="43663"/>
                  </a:cubicBezTo>
                  <a:cubicBezTo>
                    <a:pt x="77257" y="48863"/>
                    <a:pt x="81458" y="53064"/>
                    <a:pt x="86649" y="53064"/>
                  </a:cubicBezTo>
                  <a:cubicBezTo>
                    <a:pt x="91840" y="53064"/>
                    <a:pt x="96041" y="48854"/>
                    <a:pt x="96041" y="43663"/>
                  </a:cubicBezTo>
                  <a:cubicBezTo>
                    <a:pt x="96041" y="38471"/>
                    <a:pt x="91840" y="34252"/>
                    <a:pt x="86649" y="34252"/>
                  </a:cubicBezTo>
                  <a:close/>
                  <a:moveTo>
                    <a:pt x="137693" y="38281"/>
                  </a:moveTo>
                  <a:lnTo>
                    <a:pt x="127625" y="38281"/>
                  </a:lnTo>
                  <a:lnTo>
                    <a:pt x="127625" y="48368"/>
                  </a:lnTo>
                  <a:lnTo>
                    <a:pt x="137693" y="48368"/>
                  </a:lnTo>
                  <a:lnTo>
                    <a:pt x="137693" y="38281"/>
                  </a:lnTo>
                  <a:close/>
                  <a:moveTo>
                    <a:pt x="160182" y="63141"/>
                  </a:moveTo>
                  <a:cubicBezTo>
                    <a:pt x="128483" y="63141"/>
                    <a:pt x="102765" y="88859"/>
                    <a:pt x="102765" y="120577"/>
                  </a:cubicBezTo>
                  <a:cubicBezTo>
                    <a:pt x="102765" y="152286"/>
                    <a:pt x="128483" y="177994"/>
                    <a:pt x="160182" y="177994"/>
                  </a:cubicBezTo>
                  <a:cubicBezTo>
                    <a:pt x="191919" y="177994"/>
                    <a:pt x="217627" y="152286"/>
                    <a:pt x="217627" y="120577"/>
                  </a:cubicBezTo>
                  <a:cubicBezTo>
                    <a:pt x="217637" y="88859"/>
                    <a:pt x="191919" y="63141"/>
                    <a:pt x="160182" y="63141"/>
                  </a:cubicBezTo>
                  <a:close/>
                  <a:moveTo>
                    <a:pt x="239801" y="29556"/>
                  </a:moveTo>
                  <a:lnTo>
                    <a:pt x="196139" y="29556"/>
                  </a:lnTo>
                  <a:lnTo>
                    <a:pt x="196139" y="55093"/>
                  </a:lnTo>
                  <a:lnTo>
                    <a:pt x="239801" y="55093"/>
                  </a:lnTo>
                  <a:lnTo>
                    <a:pt x="239801" y="29556"/>
                  </a:lnTo>
                  <a:close/>
                  <a:moveTo>
                    <a:pt x="158515" y="165240"/>
                  </a:moveTo>
                  <a:cubicBezTo>
                    <a:pt x="134036" y="165240"/>
                    <a:pt x="114195" y="145399"/>
                    <a:pt x="114195" y="120920"/>
                  </a:cubicBezTo>
                  <a:cubicBezTo>
                    <a:pt x="114195" y="96422"/>
                    <a:pt x="134036" y="76581"/>
                    <a:pt x="158515" y="76581"/>
                  </a:cubicBezTo>
                  <a:cubicBezTo>
                    <a:pt x="183004" y="76581"/>
                    <a:pt x="202854" y="96422"/>
                    <a:pt x="202854" y="120920"/>
                  </a:cubicBezTo>
                  <a:cubicBezTo>
                    <a:pt x="202854" y="145399"/>
                    <a:pt x="183004" y="165240"/>
                    <a:pt x="158515" y="165240"/>
                  </a:cubicBezTo>
                  <a:close/>
                  <a:moveTo>
                    <a:pt x="160182" y="94040"/>
                  </a:moveTo>
                  <a:cubicBezTo>
                    <a:pt x="145542" y="94040"/>
                    <a:pt x="133674" y="105928"/>
                    <a:pt x="133674" y="120577"/>
                  </a:cubicBezTo>
                  <a:cubicBezTo>
                    <a:pt x="133674" y="135226"/>
                    <a:pt x="145552" y="147114"/>
                    <a:pt x="160182" y="147114"/>
                  </a:cubicBezTo>
                  <a:cubicBezTo>
                    <a:pt x="174850" y="147114"/>
                    <a:pt x="186728" y="135226"/>
                    <a:pt x="186728" y="120577"/>
                  </a:cubicBezTo>
                  <a:cubicBezTo>
                    <a:pt x="186728" y="105928"/>
                    <a:pt x="174850" y="94040"/>
                    <a:pt x="160182" y="94040"/>
                  </a:cubicBezTo>
                  <a:close/>
                  <a:moveTo>
                    <a:pt x="159515" y="143075"/>
                  </a:moveTo>
                  <a:cubicBezTo>
                    <a:pt x="147466" y="143075"/>
                    <a:pt x="137693" y="133302"/>
                    <a:pt x="137693" y="121253"/>
                  </a:cubicBezTo>
                  <a:cubicBezTo>
                    <a:pt x="137693" y="109195"/>
                    <a:pt x="147466" y="99422"/>
                    <a:pt x="159515" y="99422"/>
                  </a:cubicBezTo>
                  <a:cubicBezTo>
                    <a:pt x="171574" y="99422"/>
                    <a:pt x="181356" y="109195"/>
                    <a:pt x="181356" y="121253"/>
                  </a:cubicBezTo>
                  <a:cubicBezTo>
                    <a:pt x="181356" y="133293"/>
                    <a:pt x="171574" y="143075"/>
                    <a:pt x="159515" y="143075"/>
                  </a:cubicBezTo>
                  <a:close/>
                  <a:moveTo>
                    <a:pt x="257251" y="17469"/>
                  </a:moveTo>
                  <a:lnTo>
                    <a:pt x="274053" y="17469"/>
                  </a:lnTo>
                  <a:lnTo>
                    <a:pt x="274053" y="69856"/>
                  </a:lnTo>
                  <a:lnTo>
                    <a:pt x="257251" y="69856"/>
                  </a:lnTo>
                  <a:lnTo>
                    <a:pt x="257251" y="17469"/>
                  </a:lnTo>
                  <a:close/>
                  <a:moveTo>
                    <a:pt x="676" y="16793"/>
                  </a:moveTo>
                  <a:lnTo>
                    <a:pt x="52388" y="16793"/>
                  </a:lnTo>
                  <a:lnTo>
                    <a:pt x="52388" y="37624"/>
                  </a:lnTo>
                  <a:lnTo>
                    <a:pt x="667" y="37624"/>
                  </a:lnTo>
                  <a:lnTo>
                    <a:pt x="667" y="16793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5514975" y="1247775"/>
            <a:ext cx="1019175" cy="1028700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21600000">
            <a:off x="1152525" y="2724150"/>
            <a:ext cx="971550" cy="981075"/>
            <a:chOff x="1152525" y="2724150"/>
            <a:chExt cx="971550" cy="981075"/>
          </a:xfrm>
        </p:grpSpPr>
        <p:sp>
          <p:nvSpPr>
            <p:cNvPr id="21" name="Freeform 21"/>
            <p:cNvSpPr/>
            <p:nvPr/>
          </p:nvSpPr>
          <p:spPr>
            <a:xfrm>
              <a:off x="1152525" y="2724150"/>
              <a:ext cx="971550" cy="981075"/>
            </a:xfrm>
            <a:custGeom>
              <a:avLst/>
              <a:gdLst/>
              <a:ahLst/>
              <a:cxnLst/>
              <a:rect l="0" t="0" r="0" b="0"/>
              <a:pathLst>
                <a:path w="288465" h="302895">
                  <a:moveTo>
                    <a:pt x="201940" y="14421"/>
                  </a:moveTo>
                  <a:lnTo>
                    <a:pt x="201940" y="0"/>
                  </a:lnTo>
                  <a:lnTo>
                    <a:pt x="86544" y="0"/>
                  </a:lnTo>
                  <a:lnTo>
                    <a:pt x="86544" y="14430"/>
                  </a:lnTo>
                  <a:lnTo>
                    <a:pt x="0" y="14430"/>
                  </a:lnTo>
                  <a:lnTo>
                    <a:pt x="0" y="43272"/>
                  </a:lnTo>
                  <a:lnTo>
                    <a:pt x="288465" y="43272"/>
                  </a:lnTo>
                  <a:lnTo>
                    <a:pt x="288465" y="14421"/>
                  </a:lnTo>
                  <a:lnTo>
                    <a:pt x="201940" y="14421"/>
                  </a:lnTo>
                  <a:close/>
                  <a:moveTo>
                    <a:pt x="14430" y="57693"/>
                  </a:moveTo>
                  <a:lnTo>
                    <a:pt x="14430" y="259623"/>
                  </a:lnTo>
                  <a:cubicBezTo>
                    <a:pt x="14430" y="283569"/>
                    <a:pt x="33747" y="302895"/>
                    <a:pt x="57693" y="302895"/>
                  </a:cubicBezTo>
                  <a:lnTo>
                    <a:pt x="230781" y="302895"/>
                  </a:lnTo>
                  <a:cubicBezTo>
                    <a:pt x="254727" y="302895"/>
                    <a:pt x="274053" y="283569"/>
                    <a:pt x="274053" y="259623"/>
                  </a:cubicBezTo>
                  <a:lnTo>
                    <a:pt x="274053" y="57693"/>
                  </a:lnTo>
                  <a:lnTo>
                    <a:pt x="245202" y="57693"/>
                  </a:lnTo>
                  <a:lnTo>
                    <a:pt x="245202" y="259623"/>
                  </a:lnTo>
                  <a:cubicBezTo>
                    <a:pt x="245202" y="267548"/>
                    <a:pt x="238706" y="274044"/>
                    <a:pt x="230781" y="274044"/>
                  </a:cubicBezTo>
                  <a:lnTo>
                    <a:pt x="57693" y="274044"/>
                  </a:lnTo>
                  <a:cubicBezTo>
                    <a:pt x="49768" y="274044"/>
                    <a:pt x="43272" y="267548"/>
                    <a:pt x="43272" y="259623"/>
                  </a:cubicBezTo>
                  <a:lnTo>
                    <a:pt x="43272" y="57693"/>
                  </a:lnTo>
                  <a:lnTo>
                    <a:pt x="14430" y="57693"/>
                  </a:lnTo>
                  <a:close/>
                  <a:moveTo>
                    <a:pt x="72123" y="72114"/>
                  </a:moveTo>
                  <a:lnTo>
                    <a:pt x="72123" y="245202"/>
                  </a:lnTo>
                  <a:lnTo>
                    <a:pt x="86554" y="245202"/>
                  </a:lnTo>
                  <a:lnTo>
                    <a:pt x="86554" y="72114"/>
                  </a:lnTo>
                  <a:lnTo>
                    <a:pt x="72123" y="72114"/>
                  </a:lnTo>
                  <a:close/>
                  <a:moveTo>
                    <a:pt x="115395" y="72114"/>
                  </a:moveTo>
                  <a:lnTo>
                    <a:pt x="115395" y="245202"/>
                  </a:lnTo>
                  <a:lnTo>
                    <a:pt x="129826" y="245202"/>
                  </a:lnTo>
                  <a:lnTo>
                    <a:pt x="129826" y="72114"/>
                  </a:lnTo>
                  <a:lnTo>
                    <a:pt x="115395" y="72114"/>
                  </a:lnTo>
                  <a:close/>
                  <a:moveTo>
                    <a:pt x="158667" y="72114"/>
                  </a:moveTo>
                  <a:lnTo>
                    <a:pt x="158667" y="245202"/>
                  </a:lnTo>
                  <a:lnTo>
                    <a:pt x="173088" y="245202"/>
                  </a:lnTo>
                  <a:lnTo>
                    <a:pt x="173088" y="72114"/>
                  </a:lnTo>
                  <a:lnTo>
                    <a:pt x="158667" y="72114"/>
                  </a:lnTo>
                  <a:close/>
                  <a:moveTo>
                    <a:pt x="201940" y="72114"/>
                  </a:moveTo>
                  <a:lnTo>
                    <a:pt x="201940" y="245202"/>
                  </a:lnTo>
                  <a:lnTo>
                    <a:pt x="216360" y="245202"/>
                  </a:lnTo>
                  <a:lnTo>
                    <a:pt x="216360" y="72114"/>
                  </a:lnTo>
                  <a:lnTo>
                    <a:pt x="201940" y="72114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1071563" y="1466850"/>
            <a:ext cx="1123950" cy="771525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 rot="21600000">
            <a:off x="3482334" y="3442166"/>
            <a:ext cx="857250" cy="1047750"/>
            <a:chOff x="3524250" y="2724150"/>
            <a:chExt cx="857250" cy="1047750"/>
          </a:xfrm>
        </p:grpSpPr>
        <p:sp>
          <p:nvSpPr>
            <p:cNvPr id="24" name="Freeform 24"/>
            <p:cNvSpPr/>
            <p:nvPr/>
          </p:nvSpPr>
          <p:spPr>
            <a:xfrm>
              <a:off x="3524250" y="2724150"/>
              <a:ext cx="857250" cy="1047750"/>
            </a:xfrm>
            <a:custGeom>
              <a:avLst/>
              <a:gdLst/>
              <a:ahLst/>
              <a:cxnLst/>
              <a:rect l="0" t="0" r="0" b="0"/>
              <a:pathLst>
                <a:path w="242802" h="304800">
                  <a:moveTo>
                    <a:pt x="0" y="0"/>
                  </a:moveTo>
                  <a:lnTo>
                    <a:pt x="0" y="59198"/>
                  </a:lnTo>
                  <a:lnTo>
                    <a:pt x="242802" y="59198"/>
                  </a:lnTo>
                  <a:lnTo>
                    <a:pt x="242802" y="0"/>
                  </a:lnTo>
                  <a:lnTo>
                    <a:pt x="0" y="0"/>
                  </a:lnTo>
                  <a:close/>
                  <a:moveTo>
                    <a:pt x="30851" y="42805"/>
                  </a:moveTo>
                  <a:cubicBezTo>
                    <a:pt x="23298" y="42805"/>
                    <a:pt x="17164" y="36967"/>
                    <a:pt x="17164" y="29785"/>
                  </a:cubicBezTo>
                  <a:cubicBezTo>
                    <a:pt x="17164" y="22603"/>
                    <a:pt x="23298" y="16754"/>
                    <a:pt x="30851" y="16754"/>
                  </a:cubicBezTo>
                  <a:cubicBezTo>
                    <a:pt x="38433" y="16754"/>
                    <a:pt x="44548" y="22603"/>
                    <a:pt x="44548" y="29785"/>
                  </a:cubicBezTo>
                  <a:cubicBezTo>
                    <a:pt x="44548" y="36967"/>
                    <a:pt x="38424" y="42805"/>
                    <a:pt x="30851" y="42805"/>
                  </a:cubicBezTo>
                  <a:close/>
                  <a:moveTo>
                    <a:pt x="80591" y="41605"/>
                  </a:moveTo>
                  <a:cubicBezTo>
                    <a:pt x="73819" y="41605"/>
                    <a:pt x="68294" y="36319"/>
                    <a:pt x="68294" y="29794"/>
                  </a:cubicBezTo>
                  <a:cubicBezTo>
                    <a:pt x="68294" y="23270"/>
                    <a:pt x="73828" y="17964"/>
                    <a:pt x="80591" y="17964"/>
                  </a:cubicBezTo>
                  <a:cubicBezTo>
                    <a:pt x="87392" y="17964"/>
                    <a:pt x="92897" y="23270"/>
                    <a:pt x="92897" y="29794"/>
                  </a:cubicBezTo>
                  <a:cubicBezTo>
                    <a:pt x="92897" y="36319"/>
                    <a:pt x="87382" y="41605"/>
                    <a:pt x="80591" y="41605"/>
                  </a:cubicBezTo>
                  <a:close/>
                  <a:moveTo>
                    <a:pt x="0" y="304800"/>
                  </a:moveTo>
                  <a:lnTo>
                    <a:pt x="242802" y="304800"/>
                  </a:lnTo>
                  <a:lnTo>
                    <a:pt x="242802" y="76800"/>
                  </a:lnTo>
                  <a:lnTo>
                    <a:pt x="0" y="76800"/>
                  </a:lnTo>
                  <a:lnTo>
                    <a:pt x="0" y="304800"/>
                  </a:lnTo>
                  <a:close/>
                  <a:moveTo>
                    <a:pt x="122025" y="124406"/>
                  </a:moveTo>
                  <a:cubicBezTo>
                    <a:pt x="161353" y="124406"/>
                    <a:pt x="193243" y="156562"/>
                    <a:pt x="193243" y="196177"/>
                  </a:cubicBezTo>
                  <a:cubicBezTo>
                    <a:pt x="193243" y="235858"/>
                    <a:pt x="161353" y="267986"/>
                    <a:pt x="122025" y="267986"/>
                  </a:cubicBezTo>
                  <a:cubicBezTo>
                    <a:pt x="82687" y="267986"/>
                    <a:pt x="50787" y="235839"/>
                    <a:pt x="50787" y="196177"/>
                  </a:cubicBezTo>
                  <a:cubicBezTo>
                    <a:pt x="50787" y="156553"/>
                    <a:pt x="82687" y="124406"/>
                    <a:pt x="122025" y="124406"/>
                  </a:cubicBezTo>
                  <a:close/>
                  <a:moveTo>
                    <a:pt x="121853" y="253736"/>
                  </a:moveTo>
                  <a:cubicBezTo>
                    <a:pt x="153391" y="253736"/>
                    <a:pt x="178937" y="228067"/>
                    <a:pt x="178937" y="196415"/>
                  </a:cubicBezTo>
                  <a:cubicBezTo>
                    <a:pt x="178937" y="164735"/>
                    <a:pt x="153391" y="139075"/>
                    <a:pt x="121853" y="139075"/>
                  </a:cubicBezTo>
                  <a:cubicBezTo>
                    <a:pt x="90316" y="139075"/>
                    <a:pt x="64780" y="164725"/>
                    <a:pt x="64780" y="196415"/>
                  </a:cubicBezTo>
                  <a:cubicBezTo>
                    <a:pt x="64780" y="228076"/>
                    <a:pt x="90326" y="253736"/>
                    <a:pt x="121853" y="253736"/>
                  </a:cubicBezTo>
                  <a:close/>
                  <a:moveTo>
                    <a:pt x="121853" y="150743"/>
                  </a:moveTo>
                  <a:cubicBezTo>
                    <a:pt x="144875" y="150743"/>
                    <a:pt x="163792" y="167916"/>
                    <a:pt x="166859" y="190167"/>
                  </a:cubicBezTo>
                  <a:cubicBezTo>
                    <a:pt x="165983" y="189795"/>
                    <a:pt x="165040" y="189538"/>
                    <a:pt x="164030" y="189538"/>
                  </a:cubicBezTo>
                  <a:cubicBezTo>
                    <a:pt x="160287" y="189538"/>
                    <a:pt x="157220" y="192605"/>
                    <a:pt x="157220" y="196386"/>
                  </a:cubicBezTo>
                  <a:cubicBezTo>
                    <a:pt x="157220" y="200177"/>
                    <a:pt x="160287" y="203254"/>
                    <a:pt x="164030" y="203254"/>
                  </a:cubicBezTo>
                  <a:cubicBezTo>
                    <a:pt x="165021" y="203254"/>
                    <a:pt x="165945" y="202997"/>
                    <a:pt x="166859" y="202625"/>
                  </a:cubicBezTo>
                  <a:cubicBezTo>
                    <a:pt x="163830" y="224895"/>
                    <a:pt x="139008" y="190938"/>
                    <a:pt x="116014" y="190938"/>
                  </a:cubicBezTo>
                  <a:cubicBezTo>
                    <a:pt x="90897" y="190938"/>
                    <a:pt x="76381" y="221618"/>
                    <a:pt x="76381" y="196386"/>
                  </a:cubicBezTo>
                  <a:cubicBezTo>
                    <a:pt x="76390" y="171193"/>
                    <a:pt x="96745" y="150743"/>
                    <a:pt x="121853" y="15074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 rot="21600000">
            <a:off x="5314950" y="2719388"/>
            <a:ext cx="1219200" cy="1114425"/>
            <a:chOff x="5314950" y="2719388"/>
            <a:chExt cx="1219200" cy="1114425"/>
          </a:xfrm>
        </p:grpSpPr>
        <p:sp>
          <p:nvSpPr>
            <p:cNvPr id="26" name="Freeform 26"/>
            <p:cNvSpPr/>
            <p:nvPr/>
          </p:nvSpPr>
          <p:spPr>
            <a:xfrm>
              <a:off x="5314950" y="2719388"/>
              <a:ext cx="1219200" cy="1114425"/>
            </a:xfrm>
            <a:custGeom>
              <a:avLst/>
              <a:gdLst/>
              <a:ahLst/>
              <a:cxnLst/>
              <a:rect l="0" t="0" r="0" b="0"/>
              <a:pathLst>
                <a:path w="263383" h="240830">
                  <a:moveTo>
                    <a:pt x="239541" y="169650"/>
                  </a:moveTo>
                  <a:lnTo>
                    <a:pt x="262239" y="227619"/>
                  </a:lnTo>
                  <a:cubicBezTo>
                    <a:pt x="265039" y="234772"/>
                    <a:pt x="262534" y="240830"/>
                    <a:pt x="256524" y="240830"/>
                  </a:cubicBezTo>
                  <a:lnTo>
                    <a:pt x="6664" y="240830"/>
                  </a:lnTo>
                  <a:cubicBezTo>
                    <a:pt x="654" y="240830"/>
                    <a:pt x="-1699" y="234772"/>
                    <a:pt x="1301" y="227619"/>
                  </a:cubicBezTo>
                  <a:lnTo>
                    <a:pt x="25514" y="169650"/>
                  </a:lnTo>
                  <a:cubicBezTo>
                    <a:pt x="27447" y="165011"/>
                    <a:pt x="32686" y="161373"/>
                    <a:pt x="37277" y="161373"/>
                  </a:cubicBezTo>
                  <a:lnTo>
                    <a:pt x="42802" y="161373"/>
                  </a:lnTo>
                  <a:cubicBezTo>
                    <a:pt x="30076" y="155953"/>
                    <a:pt x="21180" y="143685"/>
                    <a:pt x="21180" y="129416"/>
                  </a:cubicBezTo>
                  <a:lnTo>
                    <a:pt x="21180" y="34966"/>
                  </a:lnTo>
                  <a:cubicBezTo>
                    <a:pt x="21180" y="15659"/>
                    <a:pt x="37420" y="0"/>
                    <a:pt x="57461" y="0"/>
                  </a:cubicBezTo>
                  <a:lnTo>
                    <a:pt x="208823" y="0"/>
                  </a:lnTo>
                  <a:cubicBezTo>
                    <a:pt x="228863" y="0"/>
                    <a:pt x="245113" y="15659"/>
                    <a:pt x="245113" y="34976"/>
                  </a:cubicBezTo>
                  <a:lnTo>
                    <a:pt x="245113" y="129416"/>
                  </a:lnTo>
                  <a:cubicBezTo>
                    <a:pt x="245113" y="143685"/>
                    <a:pt x="236216" y="155953"/>
                    <a:pt x="223491" y="161373"/>
                  </a:cubicBezTo>
                  <a:lnTo>
                    <a:pt x="227996" y="161373"/>
                  </a:lnTo>
                  <a:cubicBezTo>
                    <a:pt x="232587" y="161363"/>
                    <a:pt x="237731" y="165002"/>
                    <a:pt x="239541" y="169650"/>
                  </a:cubicBezTo>
                  <a:close/>
                  <a:moveTo>
                    <a:pt x="215566" y="216332"/>
                  </a:moveTo>
                  <a:lnTo>
                    <a:pt x="230073" y="216332"/>
                  </a:lnTo>
                  <a:cubicBezTo>
                    <a:pt x="233797" y="216332"/>
                    <a:pt x="236816" y="213427"/>
                    <a:pt x="236816" y="209836"/>
                  </a:cubicBezTo>
                  <a:cubicBezTo>
                    <a:pt x="236816" y="206254"/>
                    <a:pt x="233797" y="203349"/>
                    <a:pt x="230073" y="203349"/>
                  </a:cubicBezTo>
                  <a:lnTo>
                    <a:pt x="215566" y="203349"/>
                  </a:lnTo>
                  <a:cubicBezTo>
                    <a:pt x="211842" y="203349"/>
                    <a:pt x="208823" y="206254"/>
                    <a:pt x="208823" y="209836"/>
                  </a:cubicBezTo>
                  <a:cubicBezTo>
                    <a:pt x="208823" y="213427"/>
                    <a:pt x="211851" y="216332"/>
                    <a:pt x="215566" y="216332"/>
                  </a:cubicBezTo>
                  <a:close/>
                  <a:moveTo>
                    <a:pt x="204365" y="182861"/>
                  </a:moveTo>
                  <a:lnTo>
                    <a:pt x="214490" y="182861"/>
                  </a:lnTo>
                  <a:cubicBezTo>
                    <a:pt x="217081" y="182861"/>
                    <a:pt x="219186" y="180518"/>
                    <a:pt x="219186" y="177613"/>
                  </a:cubicBezTo>
                  <a:cubicBezTo>
                    <a:pt x="219186" y="174708"/>
                    <a:pt x="217081" y="172374"/>
                    <a:pt x="214490" y="172374"/>
                  </a:cubicBezTo>
                  <a:lnTo>
                    <a:pt x="204365" y="172374"/>
                  </a:lnTo>
                  <a:cubicBezTo>
                    <a:pt x="201774" y="172374"/>
                    <a:pt x="199669" y="174708"/>
                    <a:pt x="199669" y="177613"/>
                  </a:cubicBezTo>
                  <a:cubicBezTo>
                    <a:pt x="199669" y="180518"/>
                    <a:pt x="201764" y="182861"/>
                    <a:pt x="204365" y="182861"/>
                  </a:cubicBezTo>
                  <a:close/>
                  <a:moveTo>
                    <a:pt x="195716" y="187862"/>
                  </a:moveTo>
                  <a:lnTo>
                    <a:pt x="184219" y="187862"/>
                  </a:lnTo>
                  <a:cubicBezTo>
                    <a:pt x="181267" y="187862"/>
                    <a:pt x="178876" y="190214"/>
                    <a:pt x="178876" y="193110"/>
                  </a:cubicBezTo>
                  <a:cubicBezTo>
                    <a:pt x="178876" y="196015"/>
                    <a:pt x="181267" y="198358"/>
                    <a:pt x="184219" y="198358"/>
                  </a:cubicBezTo>
                  <a:lnTo>
                    <a:pt x="195716" y="198358"/>
                  </a:lnTo>
                  <a:cubicBezTo>
                    <a:pt x="198669" y="198358"/>
                    <a:pt x="201060" y="196015"/>
                    <a:pt x="201060" y="193110"/>
                  </a:cubicBezTo>
                  <a:cubicBezTo>
                    <a:pt x="201050" y="190214"/>
                    <a:pt x="198659" y="187862"/>
                    <a:pt x="195716" y="187862"/>
                  </a:cubicBezTo>
                  <a:close/>
                  <a:moveTo>
                    <a:pt x="193173" y="177613"/>
                  </a:moveTo>
                  <a:cubicBezTo>
                    <a:pt x="193173" y="174708"/>
                    <a:pt x="191068" y="172374"/>
                    <a:pt x="188477" y="172374"/>
                  </a:cubicBezTo>
                  <a:lnTo>
                    <a:pt x="178352" y="172374"/>
                  </a:lnTo>
                  <a:cubicBezTo>
                    <a:pt x="175761" y="172374"/>
                    <a:pt x="173656" y="174708"/>
                    <a:pt x="173656" y="177613"/>
                  </a:cubicBezTo>
                  <a:cubicBezTo>
                    <a:pt x="173656" y="180518"/>
                    <a:pt x="175761" y="182861"/>
                    <a:pt x="178352" y="182861"/>
                  </a:cubicBezTo>
                  <a:lnTo>
                    <a:pt x="188477" y="182861"/>
                  </a:lnTo>
                  <a:cubicBezTo>
                    <a:pt x="191068" y="182861"/>
                    <a:pt x="193173" y="180518"/>
                    <a:pt x="193173" y="177613"/>
                  </a:cubicBezTo>
                  <a:close/>
                  <a:moveTo>
                    <a:pt x="179285" y="216332"/>
                  </a:moveTo>
                  <a:lnTo>
                    <a:pt x="193792" y="216332"/>
                  </a:lnTo>
                  <a:cubicBezTo>
                    <a:pt x="197526" y="216332"/>
                    <a:pt x="200536" y="213427"/>
                    <a:pt x="200536" y="209836"/>
                  </a:cubicBezTo>
                  <a:cubicBezTo>
                    <a:pt x="200536" y="206254"/>
                    <a:pt x="197526" y="203349"/>
                    <a:pt x="193792" y="203349"/>
                  </a:cubicBezTo>
                  <a:lnTo>
                    <a:pt x="179285" y="203349"/>
                  </a:lnTo>
                  <a:cubicBezTo>
                    <a:pt x="175552" y="203349"/>
                    <a:pt x="172542" y="206254"/>
                    <a:pt x="172542" y="209836"/>
                  </a:cubicBezTo>
                  <a:cubicBezTo>
                    <a:pt x="172542" y="213427"/>
                    <a:pt x="175552" y="216332"/>
                    <a:pt x="179285" y="216332"/>
                  </a:cubicBezTo>
                  <a:close/>
                  <a:moveTo>
                    <a:pt x="172304" y="193100"/>
                  </a:moveTo>
                  <a:cubicBezTo>
                    <a:pt x="172304" y="190205"/>
                    <a:pt x="169913" y="187852"/>
                    <a:pt x="166960" y="187852"/>
                  </a:cubicBezTo>
                  <a:lnTo>
                    <a:pt x="155463" y="187852"/>
                  </a:lnTo>
                  <a:cubicBezTo>
                    <a:pt x="152520" y="187852"/>
                    <a:pt x="150120" y="190205"/>
                    <a:pt x="150120" y="193100"/>
                  </a:cubicBezTo>
                  <a:cubicBezTo>
                    <a:pt x="150120" y="196005"/>
                    <a:pt x="152520" y="198349"/>
                    <a:pt x="155463" y="198349"/>
                  </a:cubicBezTo>
                  <a:lnTo>
                    <a:pt x="166960" y="198349"/>
                  </a:lnTo>
                  <a:cubicBezTo>
                    <a:pt x="169922" y="198349"/>
                    <a:pt x="172304" y="196005"/>
                    <a:pt x="172304" y="193100"/>
                  </a:cubicBezTo>
                  <a:close/>
                  <a:moveTo>
                    <a:pt x="167865" y="177613"/>
                  </a:moveTo>
                  <a:cubicBezTo>
                    <a:pt x="167865" y="174708"/>
                    <a:pt x="165760" y="172374"/>
                    <a:pt x="163169" y="172374"/>
                  </a:cubicBezTo>
                  <a:lnTo>
                    <a:pt x="153044" y="172374"/>
                  </a:lnTo>
                  <a:cubicBezTo>
                    <a:pt x="150453" y="172374"/>
                    <a:pt x="148348" y="174708"/>
                    <a:pt x="148348" y="177613"/>
                  </a:cubicBezTo>
                  <a:cubicBezTo>
                    <a:pt x="148348" y="180518"/>
                    <a:pt x="150453" y="182861"/>
                    <a:pt x="153044" y="182861"/>
                  </a:cubicBezTo>
                  <a:lnTo>
                    <a:pt x="163169" y="182861"/>
                  </a:lnTo>
                  <a:cubicBezTo>
                    <a:pt x="165760" y="182861"/>
                    <a:pt x="167865" y="180518"/>
                    <a:pt x="167865" y="177613"/>
                  </a:cubicBezTo>
                  <a:close/>
                  <a:moveTo>
                    <a:pt x="142995" y="216332"/>
                  </a:moveTo>
                  <a:lnTo>
                    <a:pt x="157502" y="216332"/>
                  </a:lnTo>
                  <a:cubicBezTo>
                    <a:pt x="161226" y="216332"/>
                    <a:pt x="164246" y="213427"/>
                    <a:pt x="164246" y="209836"/>
                  </a:cubicBezTo>
                  <a:cubicBezTo>
                    <a:pt x="164246" y="206254"/>
                    <a:pt x="161226" y="203349"/>
                    <a:pt x="157502" y="203349"/>
                  </a:cubicBezTo>
                  <a:lnTo>
                    <a:pt x="142995" y="203349"/>
                  </a:lnTo>
                  <a:cubicBezTo>
                    <a:pt x="139271" y="203349"/>
                    <a:pt x="136252" y="206254"/>
                    <a:pt x="136252" y="209836"/>
                  </a:cubicBezTo>
                  <a:cubicBezTo>
                    <a:pt x="136252" y="213427"/>
                    <a:pt x="139271" y="216332"/>
                    <a:pt x="142995" y="216332"/>
                  </a:cubicBezTo>
                  <a:close/>
                  <a:moveTo>
                    <a:pt x="138242" y="187862"/>
                  </a:moveTo>
                  <a:lnTo>
                    <a:pt x="126736" y="187862"/>
                  </a:lnTo>
                  <a:cubicBezTo>
                    <a:pt x="123783" y="187862"/>
                    <a:pt x="121402" y="190214"/>
                    <a:pt x="121402" y="193110"/>
                  </a:cubicBezTo>
                  <a:cubicBezTo>
                    <a:pt x="121402" y="196015"/>
                    <a:pt x="123783" y="198358"/>
                    <a:pt x="126736" y="198358"/>
                  </a:cubicBezTo>
                  <a:lnTo>
                    <a:pt x="138242" y="198358"/>
                  </a:lnTo>
                  <a:cubicBezTo>
                    <a:pt x="141176" y="198358"/>
                    <a:pt x="143567" y="196015"/>
                    <a:pt x="143567" y="193110"/>
                  </a:cubicBezTo>
                  <a:cubicBezTo>
                    <a:pt x="143567" y="190214"/>
                    <a:pt x="141176" y="187862"/>
                    <a:pt x="138242" y="187862"/>
                  </a:cubicBezTo>
                  <a:close/>
                  <a:moveTo>
                    <a:pt x="142538" y="177613"/>
                  </a:moveTo>
                  <a:cubicBezTo>
                    <a:pt x="142538" y="174708"/>
                    <a:pt x="140433" y="172374"/>
                    <a:pt x="137852" y="172374"/>
                  </a:cubicBezTo>
                  <a:lnTo>
                    <a:pt x="127717" y="172374"/>
                  </a:lnTo>
                  <a:cubicBezTo>
                    <a:pt x="125126" y="172374"/>
                    <a:pt x="123021" y="174708"/>
                    <a:pt x="123021" y="177613"/>
                  </a:cubicBezTo>
                  <a:cubicBezTo>
                    <a:pt x="123021" y="180518"/>
                    <a:pt x="125126" y="182861"/>
                    <a:pt x="127717" y="182861"/>
                  </a:cubicBezTo>
                  <a:lnTo>
                    <a:pt x="137852" y="182861"/>
                  </a:lnTo>
                  <a:cubicBezTo>
                    <a:pt x="140443" y="182861"/>
                    <a:pt x="142538" y="180518"/>
                    <a:pt x="142538" y="177613"/>
                  </a:cubicBezTo>
                  <a:close/>
                  <a:moveTo>
                    <a:pt x="106715" y="216332"/>
                  </a:moveTo>
                  <a:lnTo>
                    <a:pt x="121231" y="216332"/>
                  </a:lnTo>
                  <a:cubicBezTo>
                    <a:pt x="124945" y="216332"/>
                    <a:pt x="127965" y="213427"/>
                    <a:pt x="127965" y="209836"/>
                  </a:cubicBezTo>
                  <a:cubicBezTo>
                    <a:pt x="127965" y="206254"/>
                    <a:pt x="124945" y="203349"/>
                    <a:pt x="121231" y="203349"/>
                  </a:cubicBezTo>
                  <a:lnTo>
                    <a:pt x="106715" y="203349"/>
                  </a:lnTo>
                  <a:cubicBezTo>
                    <a:pt x="102990" y="203349"/>
                    <a:pt x="99971" y="206254"/>
                    <a:pt x="99971" y="209836"/>
                  </a:cubicBezTo>
                  <a:cubicBezTo>
                    <a:pt x="99971" y="213427"/>
                    <a:pt x="102990" y="216332"/>
                    <a:pt x="106715" y="216332"/>
                  </a:cubicBezTo>
                  <a:close/>
                  <a:moveTo>
                    <a:pt x="117240" y="177613"/>
                  </a:moveTo>
                  <a:cubicBezTo>
                    <a:pt x="117240" y="174708"/>
                    <a:pt x="115135" y="172374"/>
                    <a:pt x="112534" y="172374"/>
                  </a:cubicBezTo>
                  <a:lnTo>
                    <a:pt x="102419" y="172374"/>
                  </a:lnTo>
                  <a:cubicBezTo>
                    <a:pt x="99818" y="172374"/>
                    <a:pt x="97713" y="174708"/>
                    <a:pt x="97713" y="177613"/>
                  </a:cubicBezTo>
                  <a:cubicBezTo>
                    <a:pt x="97713" y="180518"/>
                    <a:pt x="99818" y="182861"/>
                    <a:pt x="102419" y="182861"/>
                  </a:cubicBezTo>
                  <a:lnTo>
                    <a:pt x="112534" y="182861"/>
                  </a:lnTo>
                  <a:cubicBezTo>
                    <a:pt x="115135" y="182861"/>
                    <a:pt x="117240" y="180518"/>
                    <a:pt x="117240" y="177613"/>
                  </a:cubicBezTo>
                  <a:close/>
                  <a:moveTo>
                    <a:pt x="97990" y="198349"/>
                  </a:moveTo>
                  <a:lnTo>
                    <a:pt x="109496" y="198349"/>
                  </a:lnTo>
                  <a:cubicBezTo>
                    <a:pt x="112439" y="198349"/>
                    <a:pt x="114830" y="196005"/>
                    <a:pt x="114830" y="193100"/>
                  </a:cubicBezTo>
                  <a:cubicBezTo>
                    <a:pt x="114830" y="190205"/>
                    <a:pt x="112439" y="187852"/>
                    <a:pt x="109496" y="187852"/>
                  </a:cubicBezTo>
                  <a:lnTo>
                    <a:pt x="97990" y="187852"/>
                  </a:lnTo>
                  <a:cubicBezTo>
                    <a:pt x="95037" y="187852"/>
                    <a:pt x="92656" y="190205"/>
                    <a:pt x="92656" y="193100"/>
                  </a:cubicBezTo>
                  <a:cubicBezTo>
                    <a:pt x="92656" y="196005"/>
                    <a:pt x="95037" y="198349"/>
                    <a:pt x="97990" y="198349"/>
                  </a:cubicBezTo>
                  <a:close/>
                  <a:moveTo>
                    <a:pt x="77101" y="182861"/>
                  </a:moveTo>
                  <a:lnTo>
                    <a:pt x="87226" y="182861"/>
                  </a:lnTo>
                  <a:cubicBezTo>
                    <a:pt x="89817" y="182861"/>
                    <a:pt x="91932" y="180518"/>
                    <a:pt x="91932" y="177613"/>
                  </a:cubicBezTo>
                  <a:cubicBezTo>
                    <a:pt x="91932" y="174708"/>
                    <a:pt x="89827" y="172374"/>
                    <a:pt x="87226" y="172374"/>
                  </a:cubicBezTo>
                  <a:lnTo>
                    <a:pt x="77101" y="172374"/>
                  </a:lnTo>
                  <a:cubicBezTo>
                    <a:pt x="74501" y="172374"/>
                    <a:pt x="72396" y="174708"/>
                    <a:pt x="72396" y="177613"/>
                  </a:cubicBezTo>
                  <a:cubicBezTo>
                    <a:pt x="72396" y="180518"/>
                    <a:pt x="74501" y="182861"/>
                    <a:pt x="77101" y="182861"/>
                  </a:cubicBezTo>
                  <a:close/>
                  <a:moveTo>
                    <a:pt x="69253" y="187862"/>
                  </a:moveTo>
                  <a:cubicBezTo>
                    <a:pt x="66300" y="187862"/>
                    <a:pt x="63900" y="190214"/>
                    <a:pt x="63900" y="193110"/>
                  </a:cubicBezTo>
                  <a:cubicBezTo>
                    <a:pt x="63900" y="196015"/>
                    <a:pt x="66290" y="198358"/>
                    <a:pt x="69253" y="198358"/>
                  </a:cubicBezTo>
                  <a:lnTo>
                    <a:pt x="80740" y="198358"/>
                  </a:lnTo>
                  <a:cubicBezTo>
                    <a:pt x="83693" y="198358"/>
                    <a:pt x="86083" y="196015"/>
                    <a:pt x="86083" y="193110"/>
                  </a:cubicBezTo>
                  <a:cubicBezTo>
                    <a:pt x="86083" y="190214"/>
                    <a:pt x="83693" y="187862"/>
                    <a:pt x="80740" y="187862"/>
                  </a:cubicBezTo>
                  <a:lnTo>
                    <a:pt x="69253" y="187862"/>
                  </a:lnTo>
                  <a:close/>
                  <a:moveTo>
                    <a:pt x="70424" y="216332"/>
                  </a:moveTo>
                  <a:lnTo>
                    <a:pt x="84931" y="216332"/>
                  </a:lnTo>
                  <a:cubicBezTo>
                    <a:pt x="88665" y="216332"/>
                    <a:pt x="91675" y="213427"/>
                    <a:pt x="91675" y="209836"/>
                  </a:cubicBezTo>
                  <a:cubicBezTo>
                    <a:pt x="91675" y="206254"/>
                    <a:pt x="88665" y="203349"/>
                    <a:pt x="84931" y="203349"/>
                  </a:cubicBezTo>
                  <a:lnTo>
                    <a:pt x="70424" y="203349"/>
                  </a:lnTo>
                  <a:cubicBezTo>
                    <a:pt x="66700" y="203349"/>
                    <a:pt x="63681" y="206254"/>
                    <a:pt x="63681" y="209836"/>
                  </a:cubicBezTo>
                  <a:cubicBezTo>
                    <a:pt x="63681" y="213427"/>
                    <a:pt x="66710" y="216332"/>
                    <a:pt x="70424" y="216332"/>
                  </a:cubicBezTo>
                  <a:close/>
                  <a:moveTo>
                    <a:pt x="66614" y="177613"/>
                  </a:moveTo>
                  <a:cubicBezTo>
                    <a:pt x="66614" y="174708"/>
                    <a:pt x="64509" y="172374"/>
                    <a:pt x="61909" y="172374"/>
                  </a:cubicBezTo>
                  <a:lnTo>
                    <a:pt x="51793" y="172374"/>
                  </a:lnTo>
                  <a:cubicBezTo>
                    <a:pt x="49203" y="172374"/>
                    <a:pt x="47098" y="174708"/>
                    <a:pt x="47098" y="177613"/>
                  </a:cubicBezTo>
                  <a:cubicBezTo>
                    <a:pt x="47098" y="180518"/>
                    <a:pt x="49203" y="182861"/>
                    <a:pt x="51793" y="182861"/>
                  </a:cubicBezTo>
                  <a:lnTo>
                    <a:pt x="61918" y="182861"/>
                  </a:lnTo>
                  <a:cubicBezTo>
                    <a:pt x="64519" y="182861"/>
                    <a:pt x="66614" y="180518"/>
                    <a:pt x="66614" y="177613"/>
                  </a:cubicBezTo>
                  <a:close/>
                  <a:moveTo>
                    <a:pt x="27400" y="209836"/>
                  </a:moveTo>
                  <a:cubicBezTo>
                    <a:pt x="27400" y="213427"/>
                    <a:pt x="30410" y="216332"/>
                    <a:pt x="34144" y="216332"/>
                  </a:cubicBezTo>
                  <a:lnTo>
                    <a:pt x="48650" y="216332"/>
                  </a:lnTo>
                  <a:cubicBezTo>
                    <a:pt x="52374" y="216332"/>
                    <a:pt x="55394" y="213427"/>
                    <a:pt x="55394" y="209836"/>
                  </a:cubicBezTo>
                  <a:cubicBezTo>
                    <a:pt x="55394" y="206254"/>
                    <a:pt x="52384" y="203349"/>
                    <a:pt x="48650" y="203349"/>
                  </a:cubicBezTo>
                  <a:lnTo>
                    <a:pt x="34144" y="203349"/>
                  </a:lnTo>
                  <a:cubicBezTo>
                    <a:pt x="30410" y="203359"/>
                    <a:pt x="27400" y="206254"/>
                    <a:pt x="27400" y="209836"/>
                  </a:cubicBezTo>
                  <a:close/>
                  <a:moveTo>
                    <a:pt x="40506" y="187862"/>
                  </a:moveTo>
                  <a:cubicBezTo>
                    <a:pt x="37563" y="187862"/>
                    <a:pt x="35172" y="190214"/>
                    <a:pt x="35172" y="193110"/>
                  </a:cubicBezTo>
                  <a:cubicBezTo>
                    <a:pt x="35172" y="196015"/>
                    <a:pt x="37563" y="198358"/>
                    <a:pt x="40506" y="198358"/>
                  </a:cubicBezTo>
                  <a:lnTo>
                    <a:pt x="52012" y="198358"/>
                  </a:lnTo>
                  <a:cubicBezTo>
                    <a:pt x="54965" y="198358"/>
                    <a:pt x="57346" y="196015"/>
                    <a:pt x="57346" y="193110"/>
                  </a:cubicBezTo>
                  <a:cubicBezTo>
                    <a:pt x="57346" y="190214"/>
                    <a:pt x="54965" y="187862"/>
                    <a:pt x="52012" y="187862"/>
                  </a:cubicBezTo>
                  <a:lnTo>
                    <a:pt x="40506" y="187862"/>
                  </a:lnTo>
                  <a:close/>
                  <a:moveTo>
                    <a:pt x="134699" y="6496"/>
                  </a:moveTo>
                  <a:lnTo>
                    <a:pt x="126927" y="6496"/>
                  </a:lnTo>
                  <a:cubicBezTo>
                    <a:pt x="123774" y="6496"/>
                    <a:pt x="121231" y="8954"/>
                    <a:pt x="121231" y="11992"/>
                  </a:cubicBezTo>
                  <a:cubicBezTo>
                    <a:pt x="121231" y="15030"/>
                    <a:pt x="123783" y="17488"/>
                    <a:pt x="126927" y="17488"/>
                  </a:cubicBezTo>
                  <a:lnTo>
                    <a:pt x="134699" y="17488"/>
                  </a:lnTo>
                  <a:cubicBezTo>
                    <a:pt x="137861" y="17488"/>
                    <a:pt x="140404" y="15030"/>
                    <a:pt x="140404" y="11992"/>
                  </a:cubicBezTo>
                  <a:cubicBezTo>
                    <a:pt x="140404" y="8954"/>
                    <a:pt x="137852" y="6496"/>
                    <a:pt x="134699" y="6496"/>
                  </a:cubicBezTo>
                  <a:close/>
                  <a:moveTo>
                    <a:pt x="223348" y="33976"/>
                  </a:moveTo>
                  <a:cubicBezTo>
                    <a:pt x="223348" y="28184"/>
                    <a:pt x="218471" y="23479"/>
                    <a:pt x="212452" y="23479"/>
                  </a:cubicBezTo>
                  <a:lnTo>
                    <a:pt x="54356" y="23479"/>
                  </a:lnTo>
                  <a:cubicBezTo>
                    <a:pt x="48345" y="23479"/>
                    <a:pt x="43469" y="28175"/>
                    <a:pt x="43469" y="33976"/>
                  </a:cubicBezTo>
                  <a:lnTo>
                    <a:pt x="43469" y="141399"/>
                  </a:lnTo>
                  <a:cubicBezTo>
                    <a:pt x="43469" y="147180"/>
                    <a:pt x="48345" y="151895"/>
                    <a:pt x="54356" y="151895"/>
                  </a:cubicBezTo>
                  <a:lnTo>
                    <a:pt x="212452" y="151895"/>
                  </a:lnTo>
                  <a:cubicBezTo>
                    <a:pt x="218471" y="151895"/>
                    <a:pt x="223348" y="147190"/>
                    <a:pt x="223348" y="141399"/>
                  </a:cubicBezTo>
                  <a:lnTo>
                    <a:pt x="223348" y="33976"/>
                  </a:lnTo>
                  <a:close/>
                  <a:moveTo>
                    <a:pt x="213766" y="187862"/>
                  </a:moveTo>
                  <a:cubicBezTo>
                    <a:pt x="210813" y="187862"/>
                    <a:pt x="208413" y="190214"/>
                    <a:pt x="208413" y="193110"/>
                  </a:cubicBezTo>
                  <a:cubicBezTo>
                    <a:pt x="208413" y="196015"/>
                    <a:pt x="210813" y="198358"/>
                    <a:pt x="213766" y="198358"/>
                  </a:cubicBezTo>
                  <a:lnTo>
                    <a:pt x="225253" y="198358"/>
                  </a:lnTo>
                  <a:cubicBezTo>
                    <a:pt x="228206" y="198358"/>
                    <a:pt x="230606" y="196015"/>
                    <a:pt x="230606" y="193110"/>
                  </a:cubicBezTo>
                  <a:cubicBezTo>
                    <a:pt x="230606" y="190214"/>
                    <a:pt x="228206" y="187862"/>
                    <a:pt x="225253" y="187862"/>
                  </a:cubicBezTo>
                  <a:lnTo>
                    <a:pt x="213766" y="18786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28" name="TextBox 28"/>
          <p:cNvSpPr txBox="1"/>
          <p:nvPr/>
        </p:nvSpPr>
        <p:spPr>
          <a:xfrm rot="21600000">
            <a:off x="581025" y="2271713"/>
            <a:ext cx="2197950" cy="3810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b="1" i="0" spc="0" dirty="0" err="1">
                <a:solidFill>
                  <a:srgbClr val="000000">
                    <a:alpha val="100000"/>
                  </a:srgbClr>
                </a:solidFill>
                <a:latin typeface="Lato"/>
              </a:rPr>
              <a:t>particpant</a:t>
            </a:r>
            <a:r>
              <a:rPr lang="en-US" sz="1500" b="1" i="0" spc="0" dirty="0">
                <a:solidFill>
                  <a:srgbClr val="000000">
                    <a:alpha val="100000"/>
                  </a:srgbClr>
                </a:solidFill>
                <a:latin typeface="Lato"/>
              </a:rPr>
              <a:t> name badges</a:t>
            </a:r>
          </a:p>
          <a:p>
            <a:pPr algn="ctr">
              <a:lnSpc>
                <a:spcPts val="1500"/>
              </a:lnSpc>
            </a:pPr>
            <a:endParaRPr lang="en-US" sz="1500" b="1" i="0" spc="0" dirty="0">
              <a:solidFill>
                <a:srgbClr val="000000">
                  <a:alpha val="100000"/>
                </a:srgbClr>
              </a:solidFill>
              <a:latin typeface="Lato"/>
            </a:endParaRPr>
          </a:p>
        </p:txBody>
      </p:sp>
      <p:sp>
        <p:nvSpPr>
          <p:cNvPr id="29" name="TextBox 29"/>
          <p:cNvSpPr txBox="1"/>
          <p:nvPr/>
        </p:nvSpPr>
        <p:spPr>
          <a:xfrm rot="21600000">
            <a:off x="666750" y="3795713"/>
            <a:ext cx="2197950" cy="3810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b="1" i="0" spc="0">
                <a:solidFill>
                  <a:srgbClr val="000000">
                    <a:alpha val="100000"/>
                  </a:srgbClr>
                </a:solidFill>
                <a:latin typeface="Lato"/>
              </a:rPr>
              <a:t>trash &amp; kitchen </a:t>
            </a:r>
          </a:p>
          <a:p>
            <a:pPr algn="ctr">
              <a:lnSpc>
                <a:spcPts val="1500"/>
              </a:lnSpc>
            </a:pPr>
            <a:endParaRPr lang="en-US" sz="1500" b="1" i="0" spc="0">
              <a:solidFill>
                <a:srgbClr val="000000">
                  <a:alpha val="100000"/>
                </a:srgbClr>
              </a:solidFill>
              <a:latin typeface="Lato"/>
            </a:endParaRPr>
          </a:p>
        </p:txBody>
      </p:sp>
      <p:sp>
        <p:nvSpPr>
          <p:cNvPr id="30" name="TextBox 30"/>
          <p:cNvSpPr txBox="1"/>
          <p:nvPr/>
        </p:nvSpPr>
        <p:spPr>
          <a:xfrm rot="21600000">
            <a:off x="666750" y="5233988"/>
            <a:ext cx="2197950" cy="3810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b="1" i="0" spc="0">
                <a:solidFill>
                  <a:srgbClr val="000000">
                    <a:alpha val="100000"/>
                  </a:srgbClr>
                </a:solidFill>
                <a:latin typeface="Lato"/>
              </a:rPr>
              <a:t>photography &amp; upload</a:t>
            </a:r>
          </a:p>
          <a:p>
            <a:pPr algn="ctr">
              <a:lnSpc>
                <a:spcPts val="1500"/>
              </a:lnSpc>
            </a:pPr>
            <a:endParaRPr lang="en-US" sz="1500" b="1" i="0" spc="0">
              <a:solidFill>
                <a:srgbClr val="000000">
                  <a:alpha val="100000"/>
                </a:srgbClr>
              </a:solidFill>
              <a:latin typeface="Lato"/>
            </a:endParaRPr>
          </a:p>
        </p:txBody>
      </p:sp>
      <p:sp>
        <p:nvSpPr>
          <p:cNvPr id="31" name="TextBox 31"/>
          <p:cNvSpPr txBox="1"/>
          <p:nvPr/>
        </p:nvSpPr>
        <p:spPr>
          <a:xfrm rot="21600000">
            <a:off x="2778249" y="4576709"/>
            <a:ext cx="2197950" cy="3810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b="1" i="0" spc="0" dirty="0">
                <a:solidFill>
                  <a:srgbClr val="000000">
                    <a:alpha val="100000"/>
                  </a:srgbClr>
                </a:solidFill>
                <a:latin typeface="Lato"/>
              </a:rPr>
              <a:t>laundry</a:t>
            </a:r>
          </a:p>
          <a:p>
            <a:pPr algn="ctr">
              <a:lnSpc>
                <a:spcPts val="1500"/>
              </a:lnSpc>
            </a:pPr>
            <a:endParaRPr lang="en-US" sz="1500" b="1" i="0" spc="0" dirty="0">
              <a:solidFill>
                <a:srgbClr val="000000">
                  <a:alpha val="100000"/>
                </a:srgbClr>
              </a:solidFill>
              <a:latin typeface="Lato"/>
            </a:endParaRPr>
          </a:p>
        </p:txBody>
      </p:sp>
      <p:sp>
        <p:nvSpPr>
          <p:cNvPr id="32" name="TextBox 32"/>
          <p:cNvSpPr txBox="1"/>
          <p:nvPr/>
        </p:nvSpPr>
        <p:spPr>
          <a:xfrm rot="21600000">
            <a:off x="2778247" y="2887194"/>
            <a:ext cx="2197950" cy="3810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b="1" i="0" spc="0" dirty="0">
                <a:solidFill>
                  <a:srgbClr val="000000">
                    <a:alpha val="100000"/>
                  </a:srgbClr>
                </a:solidFill>
                <a:latin typeface="Lato"/>
              </a:rPr>
              <a:t>medical kit</a:t>
            </a:r>
          </a:p>
          <a:p>
            <a:pPr algn="ctr">
              <a:lnSpc>
                <a:spcPts val="1500"/>
              </a:lnSpc>
            </a:pPr>
            <a:endParaRPr lang="en-US" sz="1500" b="1" i="0" spc="0" dirty="0">
              <a:solidFill>
                <a:srgbClr val="000000">
                  <a:alpha val="100000"/>
                </a:srgbClr>
              </a:solidFill>
              <a:latin typeface="Lato"/>
            </a:endParaRPr>
          </a:p>
        </p:txBody>
      </p:sp>
      <p:sp>
        <p:nvSpPr>
          <p:cNvPr id="33" name="TextBox 33"/>
          <p:cNvSpPr txBox="1"/>
          <p:nvPr/>
        </p:nvSpPr>
        <p:spPr>
          <a:xfrm rot="21600000">
            <a:off x="4895850" y="2271713"/>
            <a:ext cx="2197950" cy="3810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b="1" i="0" spc="0">
                <a:solidFill>
                  <a:srgbClr val="000000">
                    <a:alpha val="100000"/>
                  </a:srgbClr>
                </a:solidFill>
                <a:latin typeface="Lato"/>
              </a:rPr>
              <a:t>organize thank yous</a:t>
            </a:r>
          </a:p>
          <a:p>
            <a:pPr algn="ctr">
              <a:lnSpc>
                <a:spcPts val="1500"/>
              </a:lnSpc>
            </a:pPr>
            <a:endParaRPr lang="en-US" sz="1500" b="1" i="0" spc="0">
              <a:solidFill>
                <a:srgbClr val="000000">
                  <a:alpha val="100000"/>
                </a:srgbClr>
              </a:solidFill>
              <a:latin typeface="Lato"/>
            </a:endParaRPr>
          </a:p>
        </p:txBody>
      </p:sp>
      <p:sp>
        <p:nvSpPr>
          <p:cNvPr id="34" name="TextBox 34"/>
          <p:cNvSpPr txBox="1"/>
          <p:nvPr/>
        </p:nvSpPr>
        <p:spPr>
          <a:xfrm rot="21600000">
            <a:off x="4895850" y="3919538"/>
            <a:ext cx="2197950" cy="5715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b="1" i="0" spc="0">
                <a:solidFill>
                  <a:srgbClr val="000000">
                    <a:alpha val="100000"/>
                  </a:srgbClr>
                </a:solidFill>
                <a:latin typeface="Lato"/>
              </a:rPr>
              <a:t>input thank you information</a:t>
            </a:r>
          </a:p>
          <a:p>
            <a:pPr algn="ctr">
              <a:lnSpc>
                <a:spcPts val="1500"/>
              </a:lnSpc>
            </a:pPr>
            <a:endParaRPr lang="en-US" sz="1500" b="1" i="0" spc="0">
              <a:solidFill>
                <a:srgbClr val="000000">
                  <a:alpha val="100000"/>
                </a:srgbClr>
              </a:solidFill>
              <a:latin typeface="Lato"/>
            </a:endParaRPr>
          </a:p>
        </p:txBody>
      </p:sp>
      <p:sp>
        <p:nvSpPr>
          <p:cNvPr id="36" name="TextBox 36"/>
          <p:cNvSpPr txBox="1"/>
          <p:nvPr/>
        </p:nvSpPr>
        <p:spPr>
          <a:xfrm rot="16200000">
            <a:off x="-709567" y="1218681"/>
            <a:ext cx="20455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FFFFFF">
                    <a:alpha val="100000"/>
                  </a:srgbClr>
                </a:solidFill>
                <a:latin typeface="Nunito"/>
              </a:rPr>
              <a:t>How we Live Together</a:t>
            </a:r>
          </a:p>
        </p:txBody>
      </p:sp>
      <p:grpSp>
        <p:nvGrpSpPr>
          <p:cNvPr id="38" name="Group 38"/>
          <p:cNvGrpSpPr/>
          <p:nvPr/>
        </p:nvGrpSpPr>
        <p:grpSpPr>
          <a:xfrm flipH="1">
            <a:off x="5453063" y="4381500"/>
            <a:ext cx="933450" cy="904875"/>
            <a:chOff x="5453063" y="4381500"/>
            <a:chExt cx="933450" cy="904875"/>
          </a:xfrm>
        </p:grpSpPr>
        <p:sp>
          <p:nvSpPr>
            <p:cNvPr id="37" name="Freeform 37"/>
            <p:cNvSpPr/>
            <p:nvPr/>
          </p:nvSpPr>
          <p:spPr>
            <a:xfrm>
              <a:off x="5453063" y="4381500"/>
              <a:ext cx="933450" cy="904875"/>
            </a:xfrm>
            <a:custGeom>
              <a:avLst/>
              <a:gdLst/>
              <a:ahLst/>
              <a:cxnLst/>
              <a:rect l="0" t="0" r="0" b="0"/>
              <a:pathLst>
                <a:path w="107337" h="302685">
                  <a:moveTo>
                    <a:pt x="0" y="298999"/>
                  </a:moveTo>
                  <a:cubicBezTo>
                    <a:pt x="0" y="301038"/>
                    <a:pt x="1715" y="302685"/>
                    <a:pt x="3839" y="302685"/>
                  </a:cubicBezTo>
                  <a:lnTo>
                    <a:pt x="3839" y="302685"/>
                  </a:lnTo>
                  <a:cubicBezTo>
                    <a:pt x="5953" y="302685"/>
                    <a:pt x="7668" y="301038"/>
                    <a:pt x="7668" y="298999"/>
                  </a:cubicBezTo>
                  <a:lnTo>
                    <a:pt x="7668" y="3686"/>
                  </a:lnTo>
                  <a:cubicBezTo>
                    <a:pt x="7668" y="1648"/>
                    <a:pt x="5953" y="0"/>
                    <a:pt x="3839" y="0"/>
                  </a:cubicBezTo>
                  <a:lnTo>
                    <a:pt x="3839" y="0"/>
                  </a:lnTo>
                  <a:cubicBezTo>
                    <a:pt x="1715" y="0"/>
                    <a:pt x="0" y="1648"/>
                    <a:pt x="0" y="3686"/>
                  </a:cubicBezTo>
                  <a:lnTo>
                    <a:pt x="0" y="298999"/>
                  </a:lnTo>
                  <a:close/>
                  <a:moveTo>
                    <a:pt x="12973" y="6687"/>
                  </a:moveTo>
                  <a:cubicBezTo>
                    <a:pt x="12973" y="6687"/>
                    <a:pt x="33509" y="-6706"/>
                    <a:pt x="65065" y="36157"/>
                  </a:cubicBezTo>
                  <a:cubicBezTo>
                    <a:pt x="65065" y="36157"/>
                    <a:pt x="85306" y="63541"/>
                    <a:pt x="107337" y="68599"/>
                  </a:cubicBezTo>
                  <a:lnTo>
                    <a:pt x="62093" y="70685"/>
                  </a:lnTo>
                  <a:cubicBezTo>
                    <a:pt x="62093" y="70685"/>
                    <a:pt x="46015" y="70685"/>
                    <a:pt x="31433" y="56988"/>
                  </a:cubicBezTo>
                  <a:cubicBezTo>
                    <a:pt x="31433" y="56988"/>
                    <a:pt x="20422" y="47168"/>
                    <a:pt x="12973" y="52226"/>
                  </a:cubicBezTo>
                  <a:lnTo>
                    <a:pt x="12973" y="6687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39" name="TextBox 39"/>
          <p:cNvSpPr txBox="1"/>
          <p:nvPr/>
        </p:nvSpPr>
        <p:spPr>
          <a:xfrm rot="21600000">
            <a:off x="4895850" y="5205413"/>
            <a:ext cx="2197950" cy="3810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b="1" i="0" spc="0">
                <a:solidFill>
                  <a:srgbClr val="000000">
                    <a:alpha val="100000"/>
                  </a:srgbClr>
                </a:solidFill>
                <a:latin typeface="Lato"/>
              </a:rPr>
              <a:t>LP flag</a:t>
            </a:r>
          </a:p>
          <a:p>
            <a:pPr algn="ctr">
              <a:lnSpc>
                <a:spcPts val="1500"/>
              </a:lnSpc>
            </a:pPr>
            <a:endParaRPr lang="en-US" sz="1500" b="1" i="0" spc="0">
              <a:solidFill>
                <a:srgbClr val="000000">
                  <a:alpha val="100000"/>
                </a:srgbClr>
              </a:solidFill>
              <a:latin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142875" y="115710"/>
            <a:ext cx="7334250" cy="559929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21600000">
            <a:off x="6753225" y="4891088"/>
            <a:ext cx="866775" cy="838200"/>
            <a:chOff x="6753225" y="4891088"/>
            <a:chExt cx="866775" cy="838200"/>
          </a:xfrm>
        </p:grpSpPr>
        <p:sp>
          <p:nvSpPr>
            <p:cNvPr id="3" name="Freeform 3"/>
            <p:cNvSpPr/>
            <p:nvPr/>
          </p:nvSpPr>
          <p:spPr>
            <a:xfrm>
              <a:off x="6753225" y="4891088"/>
              <a:ext cx="866775" cy="838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 rot="21600000">
            <a:off x="7082921" y="5234958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10</a:t>
            </a:r>
          </a:p>
        </p:txBody>
      </p:sp>
      <p:grpSp>
        <p:nvGrpSpPr>
          <p:cNvPr id="7" name="Group 7"/>
          <p:cNvGrpSpPr/>
          <p:nvPr/>
        </p:nvGrpSpPr>
        <p:grpSpPr>
          <a:xfrm rot="21600000">
            <a:off x="5762625" y="2520950"/>
            <a:ext cx="1219200" cy="295275"/>
            <a:chOff x="5762625" y="2520950"/>
            <a:chExt cx="1219200" cy="295275"/>
          </a:xfrm>
        </p:grpSpPr>
        <p:sp>
          <p:nvSpPr>
            <p:cNvPr id="6" name="Freeform 6"/>
            <p:cNvSpPr/>
            <p:nvPr/>
          </p:nvSpPr>
          <p:spPr>
            <a:xfrm>
              <a:off x="5762625" y="2520950"/>
              <a:ext cx="1219200" cy="2952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C74">
                <a:alpha val="100000"/>
              </a:srgbClr>
            </a:solid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7320725" y="1774879"/>
            <a:ext cx="299281" cy="3933409"/>
            <a:chOff x="7320725" y="1774879"/>
            <a:chExt cx="299281" cy="3933409"/>
          </a:xfrm>
        </p:grpSpPr>
        <p:sp>
          <p:nvSpPr>
            <p:cNvPr id="2" name="Freeform 2"/>
            <p:cNvSpPr/>
            <p:nvPr/>
          </p:nvSpPr>
          <p:spPr>
            <a:xfrm>
              <a:off x="7320725" y="1774879"/>
              <a:ext cx="299281" cy="3933409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16200000">
            <a:off x="5499830" y="3591944"/>
            <a:ext cx="299281" cy="3933409"/>
            <a:chOff x="5499830" y="3591944"/>
            <a:chExt cx="299281" cy="3933409"/>
          </a:xfrm>
        </p:grpSpPr>
        <p:sp>
          <p:nvSpPr>
            <p:cNvPr id="4" name="Freeform 4"/>
            <p:cNvSpPr/>
            <p:nvPr/>
          </p:nvSpPr>
          <p:spPr>
            <a:xfrm>
              <a:off x="5499830" y="3591944"/>
              <a:ext cx="299281" cy="3933409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804822" y="461372"/>
            <a:ext cx="6617550" cy="942975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3713"/>
              </a:lnSpc>
            </a:pPr>
            <a:r>
              <a:rPr lang="en-US" sz="3375" b="1" i="0" spc="150">
                <a:solidFill>
                  <a:srgbClr val="CD298B">
                    <a:alpha val="100000"/>
                  </a:srgbClr>
                </a:solidFill>
                <a:latin typeface="Poppins"/>
              </a:rPr>
              <a:t>SCAVENGER HUNT </a:t>
            </a:r>
          </a:p>
          <a:p>
            <a:pPr algn="l">
              <a:lnSpc>
                <a:spcPts val="3713"/>
              </a:lnSpc>
            </a:pPr>
            <a:r>
              <a:rPr lang="en-US" sz="3375" b="1" i="0" spc="150">
                <a:solidFill>
                  <a:srgbClr val="CD298B">
                    <a:alpha val="100000"/>
                  </a:srgbClr>
                </a:solidFill>
                <a:latin typeface="Poppins"/>
              </a:rPr>
              <a:t>APP-TIVITY</a:t>
            </a:r>
          </a:p>
        </p:txBody>
      </p:sp>
      <p:cxnSp>
        <p:nvCxnSpPr>
          <p:cNvPr id="7" name="Straight Connector 7"/>
          <p:cNvCxnSpPr>
            <a:cxnSpLocks/>
          </p:cNvCxnSpPr>
          <p:nvPr/>
        </p:nvCxnSpPr>
        <p:spPr>
          <a:xfrm rot="5400000">
            <a:off x="-1204863" y="3925621"/>
            <a:ext cx="3019437" cy="0"/>
          </a:xfrm>
          <a:prstGeom prst="line">
            <a:avLst/>
          </a:prstGeom>
          <a:ln w="22860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/>
          <p:nvPr/>
        </p:nvSpPr>
        <p:spPr>
          <a:xfrm rot="16200000">
            <a:off x="-719092" y="1199631"/>
            <a:ext cx="2150280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HOW WE COMMUNICATE</a:t>
            </a: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6897180" y="4975279"/>
            <a:ext cx="714375" cy="733425"/>
            <a:chOff x="6897180" y="4975279"/>
            <a:chExt cx="714375" cy="733425"/>
          </a:xfrm>
        </p:grpSpPr>
        <p:sp>
          <p:nvSpPr>
            <p:cNvPr id="9" name="Freeform 9"/>
            <p:cNvSpPr/>
            <p:nvPr/>
          </p:nvSpPr>
          <p:spPr>
            <a:xfrm>
              <a:off x="6897180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 rot="21600000">
            <a:off x="7082921" y="5206383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11</a:t>
            </a:r>
          </a:p>
        </p:txBody>
      </p:sp>
      <p:sp>
        <p:nvSpPr>
          <p:cNvPr id="12" name="TextBox 12"/>
          <p:cNvSpPr txBox="1"/>
          <p:nvPr/>
        </p:nvSpPr>
        <p:spPr>
          <a:xfrm rot="21600000">
            <a:off x="1571625" y="2361654"/>
            <a:ext cx="4483950" cy="180975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28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Which family...</a:t>
            </a:r>
          </a:p>
          <a:p>
            <a:pPr algn="ctr">
              <a:lnSpc>
                <a:spcPts val="2850"/>
              </a:lnSpc>
            </a:pPr>
            <a:r>
              <a:rPr lang="en-US" sz="28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Which volunteer...</a:t>
            </a:r>
          </a:p>
          <a:p>
            <a:pPr algn="ctr">
              <a:lnSpc>
                <a:spcPts val="2850"/>
              </a:lnSpc>
            </a:pPr>
            <a:r>
              <a:rPr lang="en-US" sz="28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Where on the schedule...</a:t>
            </a:r>
          </a:p>
          <a:p>
            <a:pPr algn="ctr">
              <a:lnSpc>
                <a:spcPts val="2850"/>
              </a:lnSpc>
            </a:pPr>
            <a:r>
              <a:rPr lang="en-US" sz="28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Where is ...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123825" y="4795308"/>
            <a:ext cx="714375" cy="7905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1112993">
            <a:off x="-726478" y="-968028"/>
            <a:ext cx="9528715" cy="3972451"/>
            <a:chOff x="-726478" y="-1025251"/>
            <a:chExt cx="9528715" cy="3972451"/>
          </a:xfrm>
        </p:grpSpPr>
        <p:sp>
          <p:nvSpPr>
            <p:cNvPr id="2" name="Freeform 2"/>
            <p:cNvSpPr/>
            <p:nvPr/>
          </p:nvSpPr>
          <p:spPr>
            <a:xfrm>
              <a:off x="-726478" y="-1025251"/>
              <a:ext cx="9528715" cy="3972451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 rot="21600000">
            <a:off x="649419" y="234334"/>
            <a:ext cx="5417333" cy="1047750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 dirty="0">
                <a:solidFill>
                  <a:srgbClr val="273A64">
                    <a:alpha val="100000"/>
                  </a:srgbClr>
                </a:solidFill>
                <a:latin typeface="Poppins"/>
              </a:rPr>
              <a:t>It is </a:t>
            </a:r>
            <a:r>
              <a:rPr lang="en-US" sz="3750" b="1" i="0" spc="150" dirty="0">
                <a:solidFill>
                  <a:srgbClr val="CA1C86">
                    <a:alpha val="100000"/>
                  </a:srgbClr>
                </a:solidFill>
                <a:latin typeface="Poppins"/>
              </a:rPr>
              <a:t>ALWAYS</a:t>
            </a:r>
            <a:r>
              <a:rPr lang="en-US" sz="3750" b="1" i="0" spc="150" dirty="0">
                <a:solidFill>
                  <a:srgbClr val="459BFF">
                    <a:alpha val="100000"/>
                  </a:srgbClr>
                </a:solidFill>
                <a:latin typeface="Poppins"/>
              </a:rPr>
              <a:t> </a:t>
            </a:r>
            <a:r>
              <a:rPr lang="en-US" sz="3750" b="1" i="0" spc="150" dirty="0">
                <a:solidFill>
                  <a:srgbClr val="273A64">
                    <a:alpha val="100000"/>
                  </a:srgbClr>
                </a:solidFill>
                <a:latin typeface="Poppins"/>
              </a:rPr>
              <a:t> all about the </a:t>
            </a:r>
            <a:r>
              <a:rPr lang="en-US" sz="3750" b="1" i="0" spc="150" dirty="0">
                <a:solidFill>
                  <a:srgbClr val="CA1C86">
                    <a:alpha val="100000"/>
                  </a:srgbClr>
                </a:solidFill>
                <a:latin typeface="Poppins"/>
              </a:rPr>
              <a:t>FAMILIES</a:t>
            </a:r>
            <a:r>
              <a:rPr lang="en-US" sz="3750" b="1" i="0" spc="150" dirty="0">
                <a:solidFill>
                  <a:srgbClr val="459BFF">
                    <a:alpha val="100000"/>
                  </a:srgbClr>
                </a:solidFill>
                <a:latin typeface="Poppins"/>
              </a:rPr>
              <a:t> </a:t>
            </a:r>
          </a:p>
        </p:txBody>
      </p:sp>
      <p:cxnSp>
        <p:nvCxnSpPr>
          <p:cNvPr id="5" name="Straight Connector 5"/>
          <p:cNvCxnSpPr>
            <a:cxnSpLocks/>
          </p:cNvCxnSpPr>
          <p:nvPr/>
        </p:nvCxnSpPr>
        <p:spPr>
          <a:xfrm rot="5400000">
            <a:off x="-1319163" y="3893617"/>
            <a:ext cx="3152787" cy="0"/>
          </a:xfrm>
          <a:prstGeom prst="line">
            <a:avLst/>
          </a:prstGeom>
          <a:ln w="29718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6"/>
          <p:cNvSpPr txBox="1"/>
          <p:nvPr/>
        </p:nvSpPr>
        <p:spPr>
          <a:xfrm rot="16200000">
            <a:off x="-761971" y="1018661"/>
            <a:ext cx="20455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FFFFFF">
                    <a:alpha val="100000"/>
                  </a:srgbClr>
                </a:solidFill>
                <a:latin typeface="Nunito"/>
              </a:rPr>
              <a:t> AFAMILY INFORMATION</a:t>
            </a:r>
          </a:p>
        </p:txBody>
      </p:sp>
      <p:grpSp>
        <p:nvGrpSpPr>
          <p:cNvPr id="8" name="Group 8"/>
          <p:cNvGrpSpPr/>
          <p:nvPr/>
        </p:nvGrpSpPr>
        <p:grpSpPr>
          <a:xfrm rot="21600000">
            <a:off x="6897180" y="4975279"/>
            <a:ext cx="714375" cy="733425"/>
            <a:chOff x="6897180" y="4975279"/>
            <a:chExt cx="714375" cy="733425"/>
          </a:xfrm>
        </p:grpSpPr>
        <p:sp>
          <p:nvSpPr>
            <p:cNvPr id="7" name="Freeform 7"/>
            <p:cNvSpPr/>
            <p:nvPr/>
          </p:nvSpPr>
          <p:spPr>
            <a:xfrm>
              <a:off x="6897180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 rot="21600000">
            <a:off x="3746890" y="1520791"/>
            <a:ext cx="36743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1" i="0" spc="75" dirty="0">
                <a:solidFill>
                  <a:srgbClr val="FFFFFF">
                    <a:alpha val="100000"/>
                  </a:srgbClr>
                </a:solidFill>
                <a:latin typeface="Montserrat" pitchFamily="2" charset="77"/>
              </a:rPr>
              <a:t>DO YOU KNOW THEIR NAMES?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5170975" y="1647630"/>
            <a:ext cx="14645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1" i="0" spc="75">
                <a:solidFill>
                  <a:srgbClr val="459BFF">
                    <a:alpha val="100000"/>
                  </a:srgbClr>
                </a:solidFill>
                <a:latin typeface="Nunito"/>
              </a:rPr>
              <a:t>Screen 3</a:t>
            </a:r>
          </a:p>
        </p:txBody>
      </p:sp>
      <p:sp>
        <p:nvSpPr>
          <p:cNvPr id="12" name="TextBox 12"/>
          <p:cNvSpPr txBox="1"/>
          <p:nvPr/>
        </p:nvSpPr>
        <p:spPr>
          <a:xfrm rot="21600000">
            <a:off x="4357657" y="1917400"/>
            <a:ext cx="2896710" cy="22288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350"/>
              </a:lnSpc>
            </a:pPr>
            <a:r>
              <a:rPr lang="en-US" sz="1350" b="1" i="0" spc="0" dirty="0">
                <a:solidFill>
                  <a:schemeClr val="bg1"/>
                </a:solidFill>
                <a:latin typeface="Montserrat"/>
              </a:rPr>
              <a:t>Read through information about your family</a:t>
            </a:r>
          </a:p>
          <a:p>
            <a:pPr algn="ctr">
              <a:lnSpc>
                <a:spcPts val="1350"/>
              </a:lnSpc>
            </a:pPr>
            <a:endParaRPr lang="en-US" sz="1350" b="1" i="0" spc="0" dirty="0">
              <a:solidFill>
                <a:schemeClr val="bg1"/>
              </a:solidFill>
              <a:latin typeface="Montserrat"/>
            </a:endParaRPr>
          </a:p>
          <a:p>
            <a:pPr algn="ctr">
              <a:lnSpc>
                <a:spcPts val="1350"/>
              </a:lnSpc>
            </a:pPr>
            <a:r>
              <a:rPr lang="en-US" sz="1350" b="1" i="0" spc="0" dirty="0">
                <a:solidFill>
                  <a:schemeClr val="bg1"/>
                </a:solidFill>
                <a:latin typeface="Montserrat"/>
              </a:rPr>
              <a:t>Ask questions</a:t>
            </a:r>
          </a:p>
          <a:p>
            <a:pPr algn="ctr">
              <a:lnSpc>
                <a:spcPts val="1350"/>
              </a:lnSpc>
            </a:pPr>
            <a:r>
              <a:rPr lang="en-US" sz="1350" b="1" i="0" spc="0" dirty="0">
                <a:solidFill>
                  <a:schemeClr val="bg1"/>
                </a:solidFill>
                <a:latin typeface="Montserrat"/>
              </a:rPr>
              <a:t>Share basic info with each other</a:t>
            </a:r>
          </a:p>
          <a:p>
            <a:pPr algn="ctr">
              <a:lnSpc>
                <a:spcPts val="1350"/>
              </a:lnSpc>
            </a:pPr>
            <a:endParaRPr lang="en-US" sz="1350" b="1" dirty="0">
              <a:solidFill>
                <a:schemeClr val="bg1"/>
              </a:solidFill>
              <a:latin typeface="Montserrat"/>
            </a:endParaRPr>
          </a:p>
          <a:p>
            <a:pPr algn="ctr">
              <a:lnSpc>
                <a:spcPts val="1350"/>
              </a:lnSpc>
            </a:pPr>
            <a:endParaRPr lang="en-US" sz="1350" b="1" i="0" spc="0" dirty="0">
              <a:solidFill>
                <a:srgbClr val="C852B0"/>
              </a:solidFill>
              <a:latin typeface="Montserrat"/>
            </a:endParaRPr>
          </a:p>
          <a:p>
            <a:pPr algn="ctr">
              <a:lnSpc>
                <a:spcPts val="1350"/>
              </a:lnSpc>
            </a:pPr>
            <a:r>
              <a:rPr lang="en-US" sz="1350" b="0" i="0" spc="0" dirty="0">
                <a:solidFill>
                  <a:srgbClr val="C852B0"/>
                </a:solidFill>
                <a:latin typeface="Montserrat"/>
              </a:rPr>
              <a:t>Family information is to be kept confidential.</a:t>
            </a:r>
          </a:p>
          <a:p>
            <a:pPr algn="ctr">
              <a:lnSpc>
                <a:spcPts val="1350"/>
              </a:lnSpc>
            </a:pPr>
            <a:endParaRPr lang="en-US" sz="1350" b="0" i="0" spc="0" dirty="0">
              <a:solidFill>
                <a:srgbClr val="C852B0"/>
              </a:solidFill>
              <a:latin typeface="Montserrat"/>
            </a:endParaRPr>
          </a:p>
          <a:p>
            <a:pPr algn="ctr">
              <a:lnSpc>
                <a:spcPts val="1350"/>
              </a:lnSpc>
            </a:pPr>
            <a:r>
              <a:rPr lang="en-US" sz="1350" b="0" i="0" spc="0" dirty="0">
                <a:solidFill>
                  <a:srgbClr val="C852B0"/>
                </a:solidFill>
                <a:latin typeface="Montserrat"/>
              </a:rPr>
              <a:t>Everyone’s journey is different. Try not to come to conclusions about the outcome of the individual’s journey.</a:t>
            </a:r>
          </a:p>
          <a:p>
            <a:pPr algn="ctr">
              <a:lnSpc>
                <a:spcPts val="1350"/>
              </a:lnSpc>
            </a:pPr>
            <a:endParaRPr lang="en-US" sz="1350" b="0" i="0" spc="0" dirty="0">
              <a:solidFill>
                <a:srgbClr val="C852B0"/>
              </a:solidFill>
              <a:latin typeface="Montserrat"/>
            </a:endParaRPr>
          </a:p>
          <a:p>
            <a:pPr algn="ctr">
              <a:lnSpc>
                <a:spcPts val="1350"/>
              </a:lnSpc>
            </a:pPr>
            <a:r>
              <a:rPr lang="en-US" sz="1350" b="0" i="0" spc="0" dirty="0">
                <a:solidFill>
                  <a:srgbClr val="C852B0"/>
                </a:solidFill>
                <a:latin typeface="Montserrat"/>
              </a:rPr>
              <a:t>Focus on the family, </a:t>
            </a:r>
            <a:r>
              <a:rPr lang="en-US" sz="1350" b="0" i="0" u="sng" spc="0" dirty="0">
                <a:solidFill>
                  <a:srgbClr val="C852B0"/>
                </a:solidFill>
                <a:latin typeface="Montserrat"/>
              </a:rPr>
              <a:t>not</a:t>
            </a:r>
            <a:r>
              <a:rPr lang="en-US" sz="1350" b="0" i="0" spc="0" dirty="0">
                <a:solidFill>
                  <a:srgbClr val="C852B0"/>
                </a:solidFill>
                <a:latin typeface="Montserrat"/>
              </a:rPr>
              <a:t> the diagnosis.</a:t>
            </a:r>
          </a:p>
          <a:p>
            <a:pPr algn="ctr">
              <a:lnSpc>
                <a:spcPts val="1350"/>
              </a:lnSpc>
            </a:pPr>
            <a:endParaRPr lang="en-US" sz="135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 rot="21600000">
            <a:off x="7106727" y="5270554"/>
            <a:ext cx="3596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12</a:t>
            </a:r>
          </a:p>
        </p:txBody>
      </p:sp>
      <p:pic>
        <p:nvPicPr>
          <p:cNvPr id="16" name="Picture 1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0F1B789C-72EC-D9A9-2502-7BD11F757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461" y="1667387"/>
            <a:ext cx="6082849" cy="40413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72406" y="381000"/>
            <a:ext cx="7696200" cy="1114425"/>
            <a:chOff x="-72406" y="381000"/>
            <a:chExt cx="7696200" cy="1114425"/>
          </a:xfrm>
        </p:grpSpPr>
        <p:sp>
          <p:nvSpPr>
            <p:cNvPr id="2" name="Freeform 2"/>
            <p:cNvSpPr/>
            <p:nvPr/>
          </p:nvSpPr>
          <p:spPr>
            <a:xfrm>
              <a:off x="-72406" y="381000"/>
              <a:ext cx="7696200" cy="1114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5FF">
                <a:alpha val="7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10799300">
            <a:off x="-2857" y="-54063"/>
            <a:ext cx="443571" cy="2166757"/>
            <a:chOff x="-2857" y="-54063"/>
            <a:chExt cx="443571" cy="2166757"/>
          </a:xfrm>
        </p:grpSpPr>
        <p:sp>
          <p:nvSpPr>
            <p:cNvPr id="4" name="Freeform 4"/>
            <p:cNvSpPr/>
            <p:nvPr/>
          </p:nvSpPr>
          <p:spPr>
            <a:xfrm>
              <a:off x="-2857" y="-54063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16200000">
            <a:off x="773198" y="-847739"/>
            <a:ext cx="426527" cy="1979116"/>
            <a:chOff x="773198" y="-847739"/>
            <a:chExt cx="426527" cy="1979116"/>
          </a:xfrm>
        </p:grpSpPr>
        <p:sp>
          <p:nvSpPr>
            <p:cNvPr id="6" name="Freeform 6"/>
            <p:cNvSpPr/>
            <p:nvPr/>
          </p:nvSpPr>
          <p:spPr>
            <a:xfrm>
              <a:off x="773198" y="-847739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1337">
            <a:off x="7440018" y="4500317"/>
            <a:ext cx="247640" cy="1209674"/>
            <a:chOff x="7440018" y="4500317"/>
            <a:chExt cx="247640" cy="1209674"/>
          </a:xfrm>
        </p:grpSpPr>
        <p:sp>
          <p:nvSpPr>
            <p:cNvPr id="8" name="Freeform 8"/>
            <p:cNvSpPr/>
            <p:nvPr/>
          </p:nvSpPr>
          <p:spPr>
            <a:xfrm>
              <a:off x="7440018" y="45003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1187">
            <a:off x="7015978" y="5047920"/>
            <a:ext cx="238125" cy="1104916"/>
            <a:chOff x="7015978" y="5047920"/>
            <a:chExt cx="238125" cy="1104916"/>
          </a:xfrm>
        </p:grpSpPr>
        <p:sp>
          <p:nvSpPr>
            <p:cNvPr id="10" name="Freeform 10"/>
            <p:cNvSpPr/>
            <p:nvPr/>
          </p:nvSpPr>
          <p:spPr>
            <a:xfrm>
              <a:off x="7015978" y="50479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21600000">
            <a:off x="952485" y="1276312"/>
            <a:ext cx="6153869" cy="4305252"/>
            <a:chOff x="952486" y="1276312"/>
            <a:chExt cx="5629208" cy="4305252"/>
          </a:xfrm>
        </p:grpSpPr>
        <p:sp>
          <p:nvSpPr>
            <p:cNvPr id="12" name="Freeform 12"/>
            <p:cNvSpPr/>
            <p:nvPr/>
          </p:nvSpPr>
          <p:spPr>
            <a:xfrm>
              <a:off x="952486" y="1276312"/>
              <a:ext cx="5629208" cy="4305252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298B">
                <a:alpha val="7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-562786" y="385763"/>
            <a:ext cx="3121875" cy="80010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r">
              <a:lnSpc>
                <a:spcPts val="3135"/>
              </a:lnSpc>
            </a:pPr>
            <a:r>
              <a:rPr lang="en-US" sz="2850" b="1" i="0" spc="150" dirty="0">
                <a:solidFill>
                  <a:srgbClr val="273A64">
                    <a:alpha val="100000"/>
                  </a:srgbClr>
                </a:solidFill>
                <a:latin typeface="Poppins"/>
              </a:rPr>
              <a:t>Property</a:t>
            </a:r>
          </a:p>
          <a:p>
            <a:pPr algn="r">
              <a:lnSpc>
                <a:spcPts val="3135"/>
              </a:lnSpc>
            </a:pPr>
            <a:r>
              <a:rPr lang="en-US" sz="2850" b="1" i="0" spc="150" dirty="0">
                <a:solidFill>
                  <a:srgbClr val="273A64">
                    <a:alpha val="100000"/>
                  </a:srgbClr>
                </a:solidFill>
                <a:latin typeface="Poppins"/>
              </a:rPr>
              <a:t>  Prep</a:t>
            </a:r>
          </a:p>
        </p:txBody>
      </p:sp>
      <p:sp>
        <p:nvSpPr>
          <p:cNvPr id="15" name="TextBox 15"/>
          <p:cNvSpPr txBox="1"/>
          <p:nvPr/>
        </p:nvSpPr>
        <p:spPr>
          <a:xfrm rot="21600000">
            <a:off x="1100435" y="1371514"/>
            <a:ext cx="5734991" cy="4210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75"/>
              </a:lnSpc>
            </a:pPr>
            <a:r>
              <a:rPr lang="en-US" sz="14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Prepare Participant Houses in Assigned Teams</a:t>
            </a:r>
          </a:p>
          <a:p>
            <a:pPr algn="ctr">
              <a:lnSpc>
                <a:spcPts val="1275"/>
              </a:lnSpc>
            </a:pPr>
            <a:r>
              <a:rPr lang="en-US" sz="14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(only items specified by your leaders)</a:t>
            </a:r>
          </a:p>
          <a:p>
            <a:pPr algn="ctr">
              <a:lnSpc>
                <a:spcPts val="1275"/>
              </a:lnSpc>
            </a:pPr>
            <a:endParaRPr lang="en-US" sz="1400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275"/>
              </a:lnSpc>
            </a:pPr>
            <a:r>
              <a:rPr lang="en-US" sz="14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Linen bag moved inside (if applicable)</a:t>
            </a:r>
          </a:p>
          <a:p>
            <a:pPr algn="ctr">
              <a:lnSpc>
                <a:spcPts val="1275"/>
              </a:lnSpc>
            </a:pPr>
            <a:r>
              <a:rPr lang="en-US" sz="14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cleaning basket (if applicable)</a:t>
            </a:r>
          </a:p>
          <a:p>
            <a:pPr algn="ctr">
              <a:lnSpc>
                <a:spcPts val="1275"/>
              </a:lnSpc>
            </a:pPr>
            <a:r>
              <a:rPr lang="en-US" sz="14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Water</a:t>
            </a:r>
          </a:p>
          <a:p>
            <a:pPr algn="ctr">
              <a:lnSpc>
                <a:spcPts val="1275"/>
              </a:lnSpc>
            </a:pPr>
            <a:r>
              <a:rPr lang="en-US" sz="14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gift bag</a:t>
            </a:r>
          </a:p>
          <a:p>
            <a:pPr algn="ctr">
              <a:lnSpc>
                <a:spcPts val="1275"/>
              </a:lnSpc>
            </a:pPr>
            <a:r>
              <a:rPr lang="en-US" sz="14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yard sign</a:t>
            </a:r>
          </a:p>
          <a:p>
            <a:pPr algn="ctr">
              <a:lnSpc>
                <a:spcPts val="1275"/>
              </a:lnSpc>
            </a:pPr>
            <a:r>
              <a:rPr lang="en-US" sz="14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welcome note written by </a:t>
            </a:r>
            <a:r>
              <a:rPr lang="en-US" sz="1400" b="1" i="0" spc="0" dirty="0" err="1">
                <a:solidFill>
                  <a:srgbClr val="FFFFFF">
                    <a:alpha val="100000"/>
                  </a:srgbClr>
                </a:solidFill>
                <a:latin typeface="Montserrat"/>
              </a:rPr>
              <a:t>volunstar</a:t>
            </a:r>
            <a:endParaRPr lang="en-US" sz="1400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275"/>
              </a:lnSpc>
            </a:pPr>
            <a:endParaRPr lang="en-US" sz="1400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275"/>
              </a:lnSpc>
            </a:pPr>
            <a:endParaRPr lang="en-US" sz="1400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275"/>
              </a:lnSpc>
            </a:pPr>
            <a:r>
              <a:rPr lang="en-US" sz="1400" b="1" i="0" u="sng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When entering the property,  do the following:</a:t>
            </a:r>
          </a:p>
          <a:p>
            <a:pPr algn="ctr">
              <a:lnSpc>
                <a:spcPts val="1275"/>
              </a:lnSpc>
            </a:pPr>
            <a:endParaRPr lang="en-US" sz="1400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>
              <a:lnSpc>
                <a:spcPts val="1275"/>
              </a:lnSpc>
            </a:pPr>
            <a:r>
              <a:rPr lang="en-US" sz="14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	-verify entry code works</a:t>
            </a:r>
          </a:p>
          <a:p>
            <a:pPr>
              <a:lnSpc>
                <a:spcPts val="1275"/>
              </a:lnSpc>
            </a:pPr>
            <a:r>
              <a:rPr lang="en-US" sz="14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	-verify </a:t>
            </a:r>
            <a:r>
              <a:rPr lang="en-US" sz="1400" b="1" i="0" spc="0" dirty="0" err="1">
                <a:solidFill>
                  <a:srgbClr val="FFFFFF">
                    <a:alpha val="100000"/>
                  </a:srgbClr>
                </a:solidFill>
                <a:latin typeface="Montserrat"/>
              </a:rPr>
              <a:t>WiFi</a:t>
            </a:r>
            <a:r>
              <a:rPr lang="en-US" sz="14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 works</a:t>
            </a:r>
          </a:p>
          <a:p>
            <a:pPr>
              <a:lnSpc>
                <a:spcPts val="1275"/>
              </a:lnSpc>
            </a:pPr>
            <a:r>
              <a:rPr lang="en-US" sz="14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	-verify the water and hot water are on</a:t>
            </a:r>
          </a:p>
          <a:p>
            <a:pPr>
              <a:lnSpc>
                <a:spcPts val="1275"/>
              </a:lnSpc>
            </a:pPr>
            <a:r>
              <a:rPr lang="en-US" sz="14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	-verify sheets on beds if no linen bag is present</a:t>
            </a:r>
          </a:p>
          <a:p>
            <a:pPr>
              <a:lnSpc>
                <a:spcPts val="1275"/>
              </a:lnSpc>
            </a:pPr>
            <a:r>
              <a:rPr lang="en-US" sz="14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	-locate property notebook/info to share with family</a:t>
            </a:r>
          </a:p>
          <a:p>
            <a:pPr>
              <a:lnSpc>
                <a:spcPts val="1275"/>
              </a:lnSpc>
            </a:pPr>
            <a:r>
              <a:rPr lang="en-US" sz="14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	-inspect: note stains, broken items or ones you move,  	  etc.(take photos on phone-send to director)</a:t>
            </a:r>
          </a:p>
          <a:p>
            <a:pPr>
              <a:lnSpc>
                <a:spcPts val="1275"/>
              </a:lnSpc>
            </a:pPr>
            <a:r>
              <a:rPr lang="en-US" sz="14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	- select appropriate temp for thermostat</a:t>
            </a:r>
          </a:p>
          <a:p>
            <a:pPr>
              <a:lnSpc>
                <a:spcPts val="1275"/>
              </a:lnSpc>
            </a:pPr>
            <a:r>
              <a:rPr lang="en-US" sz="14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	-open blinds or shades</a:t>
            </a:r>
          </a:p>
          <a:p>
            <a:pPr>
              <a:lnSpc>
                <a:spcPts val="1275"/>
              </a:lnSpc>
            </a:pPr>
            <a:endParaRPr lang="en-US" sz="1275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275"/>
              </a:lnSpc>
            </a:pPr>
            <a:endParaRPr lang="en-US" sz="1275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275"/>
              </a:lnSpc>
            </a:pPr>
            <a:r>
              <a:rPr lang="en-US" sz="16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Call or text the director with any issues</a:t>
            </a:r>
            <a:endParaRPr lang="en-US" sz="1275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275"/>
              </a:lnSpc>
            </a:pPr>
            <a:endParaRPr lang="en-US" sz="1275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</p:txBody>
      </p:sp>
      <p:cxnSp>
        <p:nvCxnSpPr>
          <p:cNvPr id="16" name="Straight Connector 16"/>
          <p:cNvCxnSpPr>
            <a:cxnSpLocks/>
          </p:cNvCxnSpPr>
          <p:nvPr/>
        </p:nvCxnSpPr>
        <p:spPr>
          <a:xfrm rot="5400000">
            <a:off x="-1300113" y="3801796"/>
            <a:ext cx="3019437" cy="0"/>
          </a:xfrm>
          <a:prstGeom prst="line">
            <a:avLst/>
          </a:prstGeom>
          <a:ln w="22860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8"/>
          <p:cNvGrpSpPr/>
          <p:nvPr/>
        </p:nvGrpSpPr>
        <p:grpSpPr>
          <a:xfrm rot="21600000">
            <a:off x="6897180" y="4975279"/>
            <a:ext cx="714375" cy="733425"/>
            <a:chOff x="6897180" y="4975279"/>
            <a:chExt cx="714375" cy="733425"/>
          </a:xfrm>
        </p:grpSpPr>
        <p:sp>
          <p:nvSpPr>
            <p:cNvPr id="17" name="Freeform 17"/>
            <p:cNvSpPr/>
            <p:nvPr/>
          </p:nvSpPr>
          <p:spPr>
            <a:xfrm>
              <a:off x="6897180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 rot="21600000">
            <a:off x="7106727" y="5318179"/>
            <a:ext cx="3596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13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123825" y="4795308"/>
            <a:ext cx="714375" cy="7905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1016459">
            <a:off x="-784026" y="-462000"/>
            <a:ext cx="9528715" cy="3972451"/>
            <a:chOff x="-726478" y="-701401"/>
            <a:chExt cx="9528715" cy="3972451"/>
          </a:xfrm>
        </p:grpSpPr>
        <p:sp>
          <p:nvSpPr>
            <p:cNvPr id="2" name="Freeform 2"/>
            <p:cNvSpPr/>
            <p:nvPr/>
          </p:nvSpPr>
          <p:spPr>
            <a:xfrm>
              <a:off x="-726478" y="-701401"/>
              <a:ext cx="9528715" cy="3972451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 rot="21600000">
            <a:off x="857312" y="495989"/>
            <a:ext cx="5045925" cy="523875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 dirty="0">
                <a:solidFill>
                  <a:srgbClr val="C852B0"/>
                </a:solidFill>
                <a:latin typeface="Poppins"/>
              </a:rPr>
              <a:t>WE ARE A </a:t>
            </a:r>
            <a:r>
              <a:rPr lang="en-US" sz="3750" b="1" i="0" spc="150" dirty="0">
                <a:solidFill>
                  <a:srgbClr val="002060"/>
                </a:solidFill>
                <a:latin typeface="Poppins"/>
              </a:rPr>
              <a:t>TEAM!  </a:t>
            </a:r>
          </a:p>
        </p:txBody>
      </p:sp>
      <p:cxnSp>
        <p:nvCxnSpPr>
          <p:cNvPr id="5" name="Straight Connector 5"/>
          <p:cNvCxnSpPr>
            <a:cxnSpLocks/>
          </p:cNvCxnSpPr>
          <p:nvPr/>
        </p:nvCxnSpPr>
        <p:spPr>
          <a:xfrm rot="5400000">
            <a:off x="-1319163" y="3893617"/>
            <a:ext cx="3152787" cy="0"/>
          </a:xfrm>
          <a:prstGeom prst="line">
            <a:avLst/>
          </a:prstGeom>
          <a:ln w="29718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6"/>
          <p:cNvSpPr txBox="1"/>
          <p:nvPr/>
        </p:nvSpPr>
        <p:spPr>
          <a:xfrm rot="16200000">
            <a:off x="-760797" y="1223033"/>
            <a:ext cx="20455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 dirty="0">
                <a:solidFill>
                  <a:srgbClr val="FFFFFF">
                    <a:alpha val="100000"/>
                  </a:srgbClr>
                </a:solidFill>
                <a:latin typeface="Nunito"/>
              </a:rPr>
              <a:t> DINNER AND TRAINING</a:t>
            </a:r>
          </a:p>
        </p:txBody>
      </p:sp>
      <p:grpSp>
        <p:nvGrpSpPr>
          <p:cNvPr id="8" name="Group 8"/>
          <p:cNvGrpSpPr/>
          <p:nvPr/>
        </p:nvGrpSpPr>
        <p:grpSpPr>
          <a:xfrm rot="21600000">
            <a:off x="6897180" y="4975279"/>
            <a:ext cx="714375" cy="733425"/>
            <a:chOff x="6897180" y="4975279"/>
            <a:chExt cx="714375" cy="733425"/>
          </a:xfrm>
        </p:grpSpPr>
        <p:sp>
          <p:nvSpPr>
            <p:cNvPr id="7" name="Freeform 7"/>
            <p:cNvSpPr/>
            <p:nvPr/>
          </p:nvSpPr>
          <p:spPr>
            <a:xfrm>
              <a:off x="6897180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 rot="21600000">
            <a:off x="7130546" y="5263533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14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915022" y="1066102"/>
            <a:ext cx="3674325" cy="23812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75" b="1" i="0" spc="75" dirty="0">
                <a:solidFill>
                  <a:srgbClr val="FFFFFF">
                    <a:alpha val="100000"/>
                  </a:srgbClr>
                </a:solidFill>
                <a:latin typeface="Montserrat" pitchFamily="2" charset="77"/>
              </a:rPr>
              <a:t>SATURDAY EVENING </a:t>
            </a:r>
          </a:p>
        </p:txBody>
      </p:sp>
      <p:sp>
        <p:nvSpPr>
          <p:cNvPr id="11" name="TextBox 11"/>
          <p:cNvSpPr txBox="1"/>
          <p:nvPr/>
        </p:nvSpPr>
        <p:spPr>
          <a:xfrm rot="21600000">
            <a:off x="5170975" y="1647630"/>
            <a:ext cx="14645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1" i="0" spc="75">
                <a:solidFill>
                  <a:srgbClr val="459BFF">
                    <a:alpha val="100000"/>
                  </a:srgbClr>
                </a:solidFill>
                <a:latin typeface="Nunito"/>
              </a:rPr>
              <a:t>Screen 3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123824" y="2628116"/>
            <a:ext cx="3166216" cy="2286000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250"/>
              </a:lnSpc>
            </a:pPr>
            <a:endParaRPr lang="en-US" sz="2250" b="1" i="0" spc="0" dirty="0">
              <a:solidFill>
                <a:srgbClr val="CA1C86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2250"/>
              </a:lnSpc>
            </a:pPr>
            <a:endParaRPr lang="en-US" sz="2250" b="1" dirty="0">
              <a:solidFill>
                <a:srgbClr val="CA1C86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2250"/>
              </a:lnSpc>
            </a:pPr>
            <a:endParaRPr lang="en-US" sz="2250" b="1" i="0" spc="0" dirty="0">
              <a:solidFill>
                <a:srgbClr val="CA1C86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2250"/>
              </a:lnSpc>
            </a:pPr>
            <a:r>
              <a:rPr lang="en-US" sz="2250" b="1" i="0" spc="0" dirty="0">
                <a:solidFill>
                  <a:srgbClr val="C852B0"/>
                </a:solidFill>
                <a:latin typeface="Montserrat"/>
              </a:rPr>
              <a:t>TEAM VALUES</a:t>
            </a:r>
          </a:p>
          <a:p>
            <a:pPr algn="ctr">
              <a:lnSpc>
                <a:spcPts val="2250"/>
              </a:lnSpc>
            </a:pPr>
            <a:r>
              <a:rPr lang="en-US" sz="2250" b="1" i="0" spc="0" dirty="0">
                <a:solidFill>
                  <a:srgbClr val="C852B0"/>
                </a:solidFill>
                <a:latin typeface="Montserrat"/>
              </a:rPr>
              <a:t>TEAM ROLES</a:t>
            </a:r>
          </a:p>
          <a:p>
            <a:pPr algn="ctr">
              <a:lnSpc>
                <a:spcPts val="2250"/>
              </a:lnSpc>
            </a:pPr>
            <a:r>
              <a:rPr lang="en-US" sz="2250" b="1" i="0" spc="0" dirty="0">
                <a:solidFill>
                  <a:srgbClr val="C852B0"/>
                </a:solidFill>
                <a:latin typeface="Montserrat"/>
              </a:rPr>
              <a:t>LITTLE PINK POLICIES</a:t>
            </a:r>
          </a:p>
          <a:p>
            <a:pPr algn="ctr">
              <a:lnSpc>
                <a:spcPts val="2250"/>
              </a:lnSpc>
            </a:pPr>
            <a:endParaRPr lang="en-US" sz="225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2250"/>
              </a:lnSpc>
            </a:pPr>
            <a:endParaRPr lang="en-US" sz="225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</p:txBody>
      </p:sp>
      <p:pic>
        <p:nvPicPr>
          <p:cNvPr id="20" name="Picture 19" descr="A pink hous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3F99D31-6B43-AE77-0B1C-D1783B8F0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93" y="4525915"/>
            <a:ext cx="598842" cy="1120769"/>
          </a:xfrm>
          <a:prstGeom prst="rect">
            <a:avLst/>
          </a:prstGeom>
        </p:spPr>
      </p:pic>
      <p:pic>
        <p:nvPicPr>
          <p:cNvPr id="24" name="Picture 23" descr="A group of wo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174C53B1-8C6D-29BA-9163-686FCDFED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602" y="1913141"/>
            <a:ext cx="5178700" cy="38018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807927" y="955196"/>
            <a:ext cx="6446440" cy="362612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10799300">
            <a:off x="-2857" y="-54063"/>
            <a:ext cx="443571" cy="2166757"/>
            <a:chOff x="-2857" y="-54063"/>
            <a:chExt cx="443571" cy="2166757"/>
          </a:xfrm>
        </p:grpSpPr>
        <p:sp>
          <p:nvSpPr>
            <p:cNvPr id="4" name="Freeform 4"/>
            <p:cNvSpPr/>
            <p:nvPr/>
          </p:nvSpPr>
          <p:spPr>
            <a:xfrm>
              <a:off x="-2857" y="-54063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16200000">
            <a:off x="773198" y="-847739"/>
            <a:ext cx="426527" cy="1979116"/>
            <a:chOff x="773198" y="-847739"/>
            <a:chExt cx="426527" cy="1979116"/>
          </a:xfrm>
        </p:grpSpPr>
        <p:sp>
          <p:nvSpPr>
            <p:cNvPr id="6" name="Freeform 6"/>
            <p:cNvSpPr/>
            <p:nvPr/>
          </p:nvSpPr>
          <p:spPr>
            <a:xfrm>
              <a:off x="773198" y="-847739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1337">
            <a:off x="7440018" y="4500317"/>
            <a:ext cx="247640" cy="1209674"/>
            <a:chOff x="7440018" y="4500317"/>
            <a:chExt cx="247640" cy="1209674"/>
          </a:xfrm>
        </p:grpSpPr>
        <p:sp>
          <p:nvSpPr>
            <p:cNvPr id="8" name="Freeform 8"/>
            <p:cNvSpPr/>
            <p:nvPr/>
          </p:nvSpPr>
          <p:spPr>
            <a:xfrm>
              <a:off x="7440018" y="45003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1187">
            <a:off x="7015978" y="5047920"/>
            <a:ext cx="238125" cy="1104916"/>
            <a:chOff x="7015978" y="5047920"/>
            <a:chExt cx="238125" cy="1104916"/>
          </a:xfrm>
        </p:grpSpPr>
        <p:sp>
          <p:nvSpPr>
            <p:cNvPr id="10" name="Freeform 10"/>
            <p:cNvSpPr/>
            <p:nvPr/>
          </p:nvSpPr>
          <p:spPr>
            <a:xfrm>
              <a:off x="7015978" y="50479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cxnSp>
        <p:nvCxnSpPr>
          <p:cNvPr id="12" name="Straight Connector 12"/>
          <p:cNvCxnSpPr>
            <a:cxnSpLocks/>
          </p:cNvCxnSpPr>
          <p:nvPr/>
        </p:nvCxnSpPr>
        <p:spPr>
          <a:xfrm rot="5400000">
            <a:off x="-1300113" y="3801796"/>
            <a:ext cx="3019437" cy="0"/>
          </a:xfrm>
          <a:prstGeom prst="line">
            <a:avLst/>
          </a:prstGeom>
          <a:ln w="22860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4"/>
          <p:cNvGrpSpPr/>
          <p:nvPr/>
        </p:nvGrpSpPr>
        <p:grpSpPr>
          <a:xfrm rot="21600000">
            <a:off x="6897180" y="4975279"/>
            <a:ext cx="714375" cy="733425"/>
            <a:chOff x="6897180" y="4975279"/>
            <a:chExt cx="714375" cy="733425"/>
          </a:xfrm>
        </p:grpSpPr>
        <p:sp>
          <p:nvSpPr>
            <p:cNvPr id="13" name="Freeform 13"/>
            <p:cNvSpPr/>
            <p:nvPr/>
          </p:nvSpPr>
          <p:spPr>
            <a:xfrm>
              <a:off x="6897180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 rot="21600000">
            <a:off x="7130546" y="5234958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15</a:t>
            </a:r>
          </a:p>
        </p:txBody>
      </p:sp>
      <p:pic>
        <p:nvPicPr>
          <p:cNvPr id="3" name="Picture 2" descr="A pink hous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DCDBD5D-0F76-B320-547B-054E2C64D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93" y="4525915"/>
            <a:ext cx="598842" cy="112076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6203753">
            <a:off x="6291118" y="-859130"/>
            <a:ext cx="443571" cy="2166757"/>
            <a:chOff x="6291118" y="-859130"/>
            <a:chExt cx="443571" cy="2166757"/>
          </a:xfrm>
        </p:grpSpPr>
        <p:sp>
          <p:nvSpPr>
            <p:cNvPr id="2" name="Freeform 2"/>
            <p:cNvSpPr/>
            <p:nvPr/>
          </p:nvSpPr>
          <p:spPr>
            <a:xfrm>
              <a:off x="6291118" y="-859130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3809">
            <a:off x="7186129" y="3387"/>
            <a:ext cx="426527" cy="1979116"/>
            <a:chOff x="7186129" y="3387"/>
            <a:chExt cx="426527" cy="1979116"/>
          </a:xfrm>
        </p:grpSpPr>
        <p:sp>
          <p:nvSpPr>
            <p:cNvPr id="4" name="Freeform 4"/>
            <p:cNvSpPr/>
            <p:nvPr/>
          </p:nvSpPr>
          <p:spPr>
            <a:xfrm>
              <a:off x="7186129" y="3387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1337">
            <a:off x="7382868" y="4538417"/>
            <a:ext cx="247640" cy="1209674"/>
            <a:chOff x="7382868" y="4538417"/>
            <a:chExt cx="247640" cy="1209674"/>
          </a:xfrm>
        </p:grpSpPr>
        <p:sp>
          <p:nvSpPr>
            <p:cNvPr id="6" name="Freeform 6"/>
            <p:cNvSpPr/>
            <p:nvPr/>
          </p:nvSpPr>
          <p:spPr>
            <a:xfrm>
              <a:off x="7382868" y="45384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5401187">
            <a:off x="6958828" y="5086020"/>
            <a:ext cx="238125" cy="1104916"/>
            <a:chOff x="6958828" y="5086020"/>
            <a:chExt cx="238125" cy="1104916"/>
          </a:xfrm>
        </p:grpSpPr>
        <p:sp>
          <p:nvSpPr>
            <p:cNvPr id="8" name="Freeform 8"/>
            <p:cNvSpPr/>
            <p:nvPr/>
          </p:nvSpPr>
          <p:spPr>
            <a:xfrm>
              <a:off x="6958828" y="50860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 rot="16200000">
            <a:off x="-1023892" y="1247256"/>
            <a:ext cx="2436030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How do we love our families</a:t>
            </a:r>
          </a:p>
        </p:txBody>
      </p:sp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895301" y="3633965"/>
            <a:ext cx="2171712" cy="0"/>
          </a:xfrm>
          <a:prstGeom prst="line">
            <a:avLst/>
          </a:prstGeom>
          <a:ln w="25146">
            <a:solidFill>
              <a:srgbClr val="459B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3"/>
          <p:cNvGrpSpPr/>
          <p:nvPr/>
        </p:nvGrpSpPr>
        <p:grpSpPr>
          <a:xfrm rot="21600000">
            <a:off x="667562" y="108802"/>
            <a:ext cx="4295775" cy="838200"/>
            <a:chOff x="651494" y="104775"/>
            <a:chExt cx="4295775" cy="838200"/>
          </a:xfrm>
        </p:grpSpPr>
        <p:sp>
          <p:nvSpPr>
            <p:cNvPr id="12" name="Freeform 12"/>
            <p:cNvSpPr/>
            <p:nvPr/>
          </p:nvSpPr>
          <p:spPr>
            <a:xfrm>
              <a:off x="651494" y="104775"/>
              <a:ext cx="4295775" cy="838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5FF">
                <a:alpha val="70000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1600000">
            <a:off x="6905625" y="4981575"/>
            <a:ext cx="714375" cy="733425"/>
            <a:chOff x="6905625" y="4981575"/>
            <a:chExt cx="714375" cy="733425"/>
          </a:xfrm>
        </p:grpSpPr>
        <p:sp>
          <p:nvSpPr>
            <p:cNvPr id="14" name="Freeform 14"/>
            <p:cNvSpPr/>
            <p:nvPr/>
          </p:nvSpPr>
          <p:spPr>
            <a:xfrm>
              <a:off x="6905625" y="4981575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 rot="21600000">
            <a:off x="504825" y="163513"/>
            <a:ext cx="4483950" cy="36195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2850" b="1" i="0" spc="0" dirty="0">
                <a:solidFill>
                  <a:srgbClr val="002060"/>
                </a:solidFill>
                <a:latin typeface="Montserrat"/>
              </a:rPr>
              <a:t>WE ARE THE TEAM!</a:t>
            </a:r>
          </a:p>
        </p:txBody>
      </p:sp>
      <p:sp>
        <p:nvSpPr>
          <p:cNvPr id="17" name="TextBox 17"/>
          <p:cNvSpPr txBox="1"/>
          <p:nvPr/>
        </p:nvSpPr>
        <p:spPr>
          <a:xfrm rot="21600000">
            <a:off x="7130548" y="5292109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 dirty="0">
                <a:solidFill>
                  <a:srgbClr val="FFFFFF">
                    <a:alpha val="100000"/>
                  </a:srgbClr>
                </a:solidFill>
                <a:latin typeface="Nunito"/>
              </a:rPr>
              <a:t>16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849018" y="743428"/>
            <a:ext cx="5643590" cy="4604859"/>
          </a:xfrm>
          <a:prstGeom prst="rect">
            <a:avLst/>
          </a:prstGeom>
        </p:spPr>
      </p:pic>
      <p:pic>
        <p:nvPicPr>
          <p:cNvPr id="20" name="Picture 19" descr="A pink hous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C6D110D-3250-CB7B-5388-9B45331DD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6" y="4517709"/>
            <a:ext cx="598842" cy="11207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400050" y="-66675"/>
            <a:ext cx="1885950" cy="5838825"/>
            <a:chOff x="400050" y="-66675"/>
            <a:chExt cx="1885950" cy="5838825"/>
          </a:xfrm>
        </p:grpSpPr>
        <p:sp>
          <p:nvSpPr>
            <p:cNvPr id="2" name="Freeform 2"/>
            <p:cNvSpPr/>
            <p:nvPr/>
          </p:nvSpPr>
          <p:spPr>
            <a:xfrm>
              <a:off x="400050" y="-66675"/>
              <a:ext cx="1885950" cy="58388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9E9">
                <a:alpha val="47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2190750" y="0"/>
            <a:ext cx="1857375" cy="5124450"/>
            <a:chOff x="2190750" y="0"/>
            <a:chExt cx="1857375" cy="5124450"/>
          </a:xfrm>
        </p:grpSpPr>
        <p:sp>
          <p:nvSpPr>
            <p:cNvPr id="4" name="Freeform 4"/>
            <p:cNvSpPr/>
            <p:nvPr/>
          </p:nvSpPr>
          <p:spPr>
            <a:xfrm>
              <a:off x="2190750" y="0"/>
              <a:ext cx="1857375" cy="51244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83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21600000">
            <a:off x="5800725" y="-66675"/>
            <a:ext cx="1857375" cy="5429250"/>
            <a:chOff x="5800725" y="-66675"/>
            <a:chExt cx="1857375" cy="5429250"/>
          </a:xfrm>
        </p:grpSpPr>
        <p:sp>
          <p:nvSpPr>
            <p:cNvPr id="6" name="Freeform 6"/>
            <p:cNvSpPr/>
            <p:nvPr/>
          </p:nvSpPr>
          <p:spPr>
            <a:xfrm>
              <a:off x="5800725" y="-66675"/>
              <a:ext cx="1857375" cy="54292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9E9">
                <a:alpha val="47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21600000">
            <a:off x="4010025" y="809625"/>
            <a:ext cx="1895475" cy="4953000"/>
            <a:chOff x="4010025" y="809625"/>
            <a:chExt cx="1895475" cy="4953000"/>
          </a:xfrm>
        </p:grpSpPr>
        <p:sp>
          <p:nvSpPr>
            <p:cNvPr id="8" name="Freeform 8"/>
            <p:cNvSpPr/>
            <p:nvPr/>
          </p:nvSpPr>
          <p:spPr>
            <a:xfrm>
              <a:off x="4010025" y="809625"/>
              <a:ext cx="1895475" cy="4953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96000"/>
              </a:srgbClr>
            </a:solidFill>
          </p:spPr>
        </p:sp>
      </p:grpSp>
      <p:cxnSp>
        <p:nvCxnSpPr>
          <p:cNvPr id="10" name="Straight Connector 10"/>
          <p:cNvCxnSpPr>
            <a:cxnSpLocks/>
          </p:cNvCxnSpPr>
          <p:nvPr/>
        </p:nvCxnSpPr>
        <p:spPr>
          <a:xfrm rot="5400000">
            <a:off x="-1085801" y="4057256"/>
            <a:ext cx="2752737" cy="0"/>
          </a:xfrm>
          <a:prstGeom prst="line">
            <a:avLst/>
          </a:prstGeom>
          <a:ln w="26289">
            <a:solidFill>
              <a:srgbClr val="459B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1"/>
          <p:cNvSpPr txBox="1"/>
          <p:nvPr/>
        </p:nvSpPr>
        <p:spPr>
          <a:xfrm rot="16200000">
            <a:off x="-971505" y="1404418"/>
            <a:ext cx="25027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Who's Who of your LP Week</a:t>
            </a:r>
          </a:p>
        </p:txBody>
      </p:sp>
      <p:grpSp>
        <p:nvGrpSpPr>
          <p:cNvPr id="13" name="Group 13"/>
          <p:cNvGrpSpPr/>
          <p:nvPr/>
        </p:nvGrpSpPr>
        <p:grpSpPr>
          <a:xfrm rot="21600000">
            <a:off x="6897180" y="4975279"/>
            <a:ext cx="714375" cy="733425"/>
            <a:chOff x="6897180" y="4975279"/>
            <a:chExt cx="714375" cy="733425"/>
          </a:xfrm>
        </p:grpSpPr>
        <p:sp>
          <p:nvSpPr>
            <p:cNvPr id="12" name="Freeform 12"/>
            <p:cNvSpPr/>
            <p:nvPr/>
          </p:nvSpPr>
          <p:spPr>
            <a:xfrm>
              <a:off x="6897180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7073396" y="5263533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 dirty="0">
                <a:solidFill>
                  <a:srgbClr val="FFFFFF">
                    <a:alpha val="100000"/>
                  </a:srgbClr>
                </a:solidFill>
                <a:latin typeface="Nunito"/>
              </a:rPr>
              <a:t>17</a:t>
            </a:r>
          </a:p>
        </p:txBody>
      </p:sp>
      <p:grpSp>
        <p:nvGrpSpPr>
          <p:cNvPr id="16" name="Group 16"/>
          <p:cNvGrpSpPr/>
          <p:nvPr/>
        </p:nvGrpSpPr>
        <p:grpSpPr>
          <a:xfrm rot="16201187">
            <a:off x="7078239" y="-304549"/>
            <a:ext cx="238125" cy="828706"/>
            <a:chOff x="7078239" y="-304549"/>
            <a:chExt cx="238125" cy="828706"/>
          </a:xfrm>
        </p:grpSpPr>
        <p:sp>
          <p:nvSpPr>
            <p:cNvPr id="15" name="Freeform 15"/>
            <p:cNvSpPr/>
            <p:nvPr/>
          </p:nvSpPr>
          <p:spPr>
            <a:xfrm>
              <a:off x="7078239" y="-304549"/>
              <a:ext cx="238125" cy="82870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 rot="1337">
            <a:off x="7382958" y="273"/>
            <a:ext cx="238125" cy="733456"/>
            <a:chOff x="7382958" y="273"/>
            <a:chExt cx="238125" cy="733456"/>
          </a:xfrm>
        </p:grpSpPr>
        <p:sp>
          <p:nvSpPr>
            <p:cNvPr id="17" name="Freeform 17"/>
            <p:cNvSpPr/>
            <p:nvPr/>
          </p:nvSpPr>
          <p:spPr>
            <a:xfrm>
              <a:off x="7382958" y="273"/>
              <a:ext cx="238125" cy="73345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 rot="21600000">
            <a:off x="485775" y="1109663"/>
            <a:ext cx="1578825" cy="25908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273A64">
                    <a:alpha val="100000"/>
                  </a:srgbClr>
                </a:solidFill>
                <a:latin typeface="Lato"/>
              </a:rPr>
              <a:t> Directs retreat week </a:t>
            </a:r>
          </a:p>
          <a:p>
            <a:pPr algn="ctr">
              <a:lnSpc>
                <a:spcPts val="1200"/>
              </a:lnSpc>
            </a:pPr>
            <a:endParaRPr lang="en-US" sz="1200" b="0" i="0" spc="0">
              <a:solidFill>
                <a:srgbClr val="273A64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273A64">
                    <a:alpha val="100000"/>
                  </a:srgbClr>
                </a:solidFill>
                <a:latin typeface="Lato"/>
              </a:rPr>
              <a:t>Makes early contact with families and VolunSTARS</a:t>
            </a:r>
          </a:p>
          <a:p>
            <a:pPr algn="ctr">
              <a:lnSpc>
                <a:spcPts val="1200"/>
              </a:lnSpc>
            </a:pPr>
            <a:endParaRPr lang="en-US" sz="1200" b="0" i="0" spc="0">
              <a:solidFill>
                <a:srgbClr val="273A64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273A64">
                    <a:alpha val="100000"/>
                  </a:srgbClr>
                </a:solidFill>
                <a:latin typeface="Lato"/>
              </a:rPr>
              <a:t>Financial manager</a:t>
            </a:r>
          </a:p>
          <a:p>
            <a:pPr algn="ctr">
              <a:lnSpc>
                <a:spcPts val="1200"/>
              </a:lnSpc>
            </a:pPr>
            <a:endParaRPr lang="en-US" sz="1200" b="0" i="0" spc="0">
              <a:solidFill>
                <a:srgbClr val="273A64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273A64">
                    <a:alpha val="100000"/>
                  </a:srgbClr>
                </a:solidFill>
                <a:latin typeface="Lato"/>
              </a:rPr>
              <a:t>Makes decisions with coordinator</a:t>
            </a:r>
          </a:p>
          <a:p>
            <a:pPr algn="ctr">
              <a:lnSpc>
                <a:spcPts val="1200"/>
              </a:lnSpc>
            </a:pPr>
            <a:endParaRPr lang="en-US" sz="1200" b="0" i="0" spc="0">
              <a:solidFill>
                <a:srgbClr val="273A64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273A64">
                    <a:alpha val="100000"/>
                  </a:srgbClr>
                </a:solidFill>
                <a:latin typeface="Lato"/>
              </a:rPr>
              <a:t>Leads and loves VolunSTARS as they support families</a:t>
            </a:r>
          </a:p>
          <a:p>
            <a:pPr algn="ctr">
              <a:lnSpc>
                <a:spcPts val="1200"/>
              </a:lnSpc>
            </a:pPr>
            <a:endParaRPr lang="en-US" sz="1200" b="0" i="0" spc="0">
              <a:solidFill>
                <a:srgbClr val="273A64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273A64">
                    <a:alpha val="100000"/>
                  </a:srgbClr>
                </a:solidFill>
                <a:latin typeface="Lato"/>
              </a:rPr>
              <a:t>Facilitates relationships</a:t>
            </a:r>
          </a:p>
        </p:txBody>
      </p:sp>
      <p:sp>
        <p:nvSpPr>
          <p:cNvPr id="20" name="TextBox 20"/>
          <p:cNvSpPr txBox="1"/>
          <p:nvPr/>
        </p:nvSpPr>
        <p:spPr>
          <a:xfrm rot="21600000">
            <a:off x="2343150" y="2157413"/>
            <a:ext cx="1626450" cy="2438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FFFFFF">
                    <a:alpha val="100000"/>
                  </a:srgbClr>
                </a:solidFill>
                <a:latin typeface="Lato"/>
              </a:rPr>
              <a:t>Local in community –spark for LP promotion</a:t>
            </a:r>
          </a:p>
          <a:p>
            <a:pPr algn="ctr">
              <a:lnSpc>
                <a:spcPts val="1200"/>
              </a:lnSpc>
            </a:pPr>
            <a:endParaRPr lang="en-US" sz="1200" b="0" i="0" spc="0">
              <a:solidFill>
                <a:srgbClr val="FFFFFF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FFFFFF">
                    <a:alpha val="100000"/>
                  </a:srgbClr>
                </a:solidFill>
                <a:latin typeface="Lato"/>
              </a:rPr>
              <a:t>Liaison for LP office</a:t>
            </a:r>
          </a:p>
          <a:p>
            <a:pPr algn="ctr">
              <a:lnSpc>
                <a:spcPts val="1200"/>
              </a:lnSpc>
            </a:pPr>
            <a:endParaRPr lang="en-US" sz="1200" b="0" i="0" spc="0">
              <a:solidFill>
                <a:srgbClr val="FFFFFF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FFFFFF">
                    <a:alpha val="100000"/>
                  </a:srgbClr>
                </a:solidFill>
                <a:latin typeface="Lato"/>
              </a:rPr>
              <a:t>Coordinates week – schedule, activities, vendors, meals</a:t>
            </a:r>
          </a:p>
          <a:p>
            <a:pPr algn="ctr">
              <a:lnSpc>
                <a:spcPts val="1200"/>
              </a:lnSpc>
            </a:pPr>
            <a:endParaRPr lang="en-US" sz="1200" b="0" i="0" spc="0">
              <a:solidFill>
                <a:srgbClr val="FFFFFF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FFFFFF">
                    <a:alpha val="100000"/>
                  </a:srgbClr>
                </a:solidFill>
                <a:latin typeface="Lato"/>
              </a:rPr>
              <a:t>In Kind manager  collection</a:t>
            </a:r>
          </a:p>
          <a:p>
            <a:pPr algn="ctr">
              <a:lnSpc>
                <a:spcPts val="1200"/>
              </a:lnSpc>
            </a:pPr>
            <a:endParaRPr lang="en-US" sz="1200" b="0" i="0" spc="0">
              <a:solidFill>
                <a:srgbClr val="FFFFFF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FFFFFF">
                    <a:alpha val="100000"/>
                  </a:srgbClr>
                </a:solidFill>
                <a:latin typeface="Lato"/>
              </a:rPr>
              <a:t>Leads and loves Team Pink</a:t>
            </a:r>
          </a:p>
          <a:p>
            <a:pPr algn="ctr">
              <a:lnSpc>
                <a:spcPts val="1200"/>
              </a:lnSpc>
            </a:pPr>
            <a:endParaRPr lang="en-US" sz="1200" b="0" i="0" spc="0">
              <a:solidFill>
                <a:srgbClr val="FFFFFF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FFFFFF">
                    <a:alpha val="100000"/>
                  </a:srgbClr>
                </a:solidFill>
                <a:latin typeface="Lato"/>
              </a:rPr>
              <a:t>Facilitates details</a:t>
            </a:r>
          </a:p>
        </p:txBody>
      </p:sp>
      <p:sp>
        <p:nvSpPr>
          <p:cNvPr id="21" name="TextBox 21"/>
          <p:cNvSpPr txBox="1"/>
          <p:nvPr/>
        </p:nvSpPr>
        <p:spPr>
          <a:xfrm rot="21600000">
            <a:off x="4162425" y="1466850"/>
            <a:ext cx="1607400" cy="21336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FFFFFF">
                    <a:alpha val="100000"/>
                  </a:srgbClr>
                </a:solidFill>
                <a:latin typeface="Lato"/>
              </a:rPr>
              <a:t>Usually travel to retreat location</a:t>
            </a:r>
          </a:p>
          <a:p>
            <a:pPr algn="ctr">
              <a:lnSpc>
                <a:spcPts val="1200"/>
              </a:lnSpc>
            </a:pPr>
            <a:endParaRPr lang="en-US" sz="1200" b="0" i="0" spc="0">
              <a:solidFill>
                <a:srgbClr val="FFFFFF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FFFFFF">
                    <a:alpha val="100000"/>
                  </a:srgbClr>
                </a:solidFill>
                <a:latin typeface="Lato"/>
              </a:rPr>
              <a:t>Commit to be present 24/7 during  retreat </a:t>
            </a:r>
          </a:p>
          <a:p>
            <a:pPr algn="ctr">
              <a:lnSpc>
                <a:spcPts val="1200"/>
              </a:lnSpc>
            </a:pPr>
            <a:endParaRPr lang="en-US" sz="1200" b="0" i="0" spc="0">
              <a:solidFill>
                <a:srgbClr val="FFFFFF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FFFFFF">
                    <a:alpha val="100000"/>
                  </a:srgbClr>
                </a:solidFill>
                <a:latin typeface="Lato"/>
              </a:rPr>
              <a:t>Works with Retreat Director to directly interact with and serve families’ needs</a:t>
            </a:r>
          </a:p>
          <a:p>
            <a:pPr algn="ctr">
              <a:lnSpc>
                <a:spcPts val="1200"/>
              </a:lnSpc>
            </a:pPr>
            <a:endParaRPr lang="en-US" sz="1200" b="0" i="0" spc="0">
              <a:solidFill>
                <a:srgbClr val="FFFFFF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FFFFFF">
                    <a:alpha val="100000"/>
                  </a:srgbClr>
                </a:solidFill>
                <a:latin typeface="Lato"/>
              </a:rPr>
              <a:t>Required to complete  training specific to this role</a:t>
            </a:r>
          </a:p>
        </p:txBody>
      </p:sp>
      <p:sp>
        <p:nvSpPr>
          <p:cNvPr id="22" name="TextBox 22"/>
          <p:cNvSpPr txBox="1"/>
          <p:nvPr/>
        </p:nvSpPr>
        <p:spPr>
          <a:xfrm rot="21600000">
            <a:off x="6010275" y="1819275"/>
            <a:ext cx="1550250" cy="27432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273A64">
                    <a:alpha val="100000"/>
                  </a:srgbClr>
                </a:solidFill>
                <a:latin typeface="Lato"/>
              </a:rPr>
              <a:t>Usually lives in retreat community</a:t>
            </a:r>
          </a:p>
          <a:p>
            <a:pPr algn="ctr">
              <a:lnSpc>
                <a:spcPts val="1200"/>
              </a:lnSpc>
            </a:pPr>
            <a:endParaRPr lang="en-US" sz="1200" b="0" i="0" spc="0">
              <a:solidFill>
                <a:srgbClr val="273A64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273A64">
                    <a:alpha val="100000"/>
                  </a:srgbClr>
                </a:solidFill>
                <a:latin typeface="Lato"/>
              </a:rPr>
              <a:t>Works year round with Retreat Coordinator to develop retreat schedule, donors, support system</a:t>
            </a:r>
          </a:p>
          <a:p>
            <a:pPr algn="ctr">
              <a:lnSpc>
                <a:spcPts val="1200"/>
              </a:lnSpc>
            </a:pPr>
            <a:endParaRPr lang="en-US" sz="1200" b="0" i="0" spc="0">
              <a:solidFill>
                <a:srgbClr val="273A64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273A64">
                    <a:alpha val="100000"/>
                  </a:srgbClr>
                </a:solidFill>
                <a:latin typeface="Lato"/>
              </a:rPr>
              <a:t>Does not have to be present 24/7 during retreat week</a:t>
            </a:r>
          </a:p>
          <a:p>
            <a:pPr algn="ctr">
              <a:lnSpc>
                <a:spcPts val="1200"/>
              </a:lnSpc>
            </a:pPr>
            <a:endParaRPr lang="en-US" sz="1200" b="0" i="0" spc="0">
              <a:solidFill>
                <a:srgbClr val="273A64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273A64">
                    <a:alpha val="100000"/>
                  </a:srgbClr>
                </a:solidFill>
                <a:latin typeface="Lato"/>
              </a:rPr>
              <a:t>Required to complete  training specific to this role</a:t>
            </a:r>
          </a:p>
          <a:p>
            <a:pPr algn="ctr">
              <a:lnSpc>
                <a:spcPts val="1200"/>
              </a:lnSpc>
            </a:pPr>
            <a:endParaRPr lang="en-US" sz="1200" b="0" i="0" spc="0">
              <a:solidFill>
                <a:srgbClr val="273A64">
                  <a:alpha val="100000"/>
                </a:srgbClr>
              </a:solidFill>
              <a:latin typeface="Lato"/>
            </a:endParaRPr>
          </a:p>
          <a:p>
            <a:pPr algn="ctr">
              <a:lnSpc>
                <a:spcPts val="1200"/>
              </a:lnSpc>
            </a:pPr>
            <a:r>
              <a:rPr lang="en-US" sz="1200" b="0" i="0" spc="0">
                <a:solidFill>
                  <a:srgbClr val="273A64">
                    <a:alpha val="100000"/>
                  </a:srgbClr>
                </a:solidFill>
                <a:latin typeface="Lato"/>
              </a:rPr>
              <a:t>Community liaisons</a:t>
            </a:r>
          </a:p>
        </p:txBody>
      </p:sp>
      <p:sp>
        <p:nvSpPr>
          <p:cNvPr id="23" name="TextBox 23"/>
          <p:cNvSpPr txBox="1"/>
          <p:nvPr/>
        </p:nvSpPr>
        <p:spPr>
          <a:xfrm rot="21600000">
            <a:off x="1047745" y="101879"/>
            <a:ext cx="4683975" cy="523875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>
                <a:solidFill>
                  <a:srgbClr val="CA1C86">
                    <a:alpha val="100000"/>
                  </a:srgbClr>
                </a:solidFill>
                <a:latin typeface="Poppins"/>
              </a:rPr>
              <a:t>Know your</a:t>
            </a:r>
            <a:r>
              <a:rPr lang="en-US" sz="3750" b="1" i="0" spc="150">
                <a:solidFill>
                  <a:srgbClr val="EBE9E9">
                    <a:alpha val="100000"/>
                  </a:srgbClr>
                </a:solidFill>
                <a:latin typeface="Poppins"/>
              </a:rPr>
              <a:t>  </a:t>
            </a:r>
            <a:r>
              <a:rPr lang="en-US" sz="3750" b="1" i="0" spc="150">
                <a:solidFill>
                  <a:srgbClr val="CA1C86">
                    <a:alpha val="100000"/>
                  </a:srgbClr>
                </a:solidFill>
                <a:latin typeface="Poppins"/>
              </a:rPr>
              <a:t>Role</a:t>
            </a:r>
          </a:p>
        </p:txBody>
      </p:sp>
      <p:grpSp>
        <p:nvGrpSpPr>
          <p:cNvPr id="25" name="Group 25"/>
          <p:cNvGrpSpPr/>
          <p:nvPr/>
        </p:nvGrpSpPr>
        <p:grpSpPr>
          <a:xfrm rot="21600000">
            <a:off x="4381500" y="4057650"/>
            <a:ext cx="1219200" cy="1162050"/>
            <a:chOff x="4381500" y="4057650"/>
            <a:chExt cx="1219200" cy="1162050"/>
          </a:xfrm>
        </p:grpSpPr>
        <p:sp>
          <p:nvSpPr>
            <p:cNvPr id="24" name="Freeform 24"/>
            <p:cNvSpPr/>
            <p:nvPr/>
          </p:nvSpPr>
          <p:spPr>
            <a:xfrm>
              <a:off x="4381500" y="4057650"/>
              <a:ext cx="1219200" cy="1162050"/>
            </a:xfrm>
            <a:custGeom>
              <a:avLst/>
              <a:gdLst/>
              <a:ahLst/>
              <a:cxnLst/>
              <a:rect l="0" t="0" r="0" b="0"/>
              <a:pathLst>
                <a:path w="304800" h="289874">
                  <a:moveTo>
                    <a:pt x="304800" y="110719"/>
                  </a:moveTo>
                  <a:lnTo>
                    <a:pt x="199492" y="95412"/>
                  </a:lnTo>
                  <a:lnTo>
                    <a:pt x="152400" y="0"/>
                  </a:lnTo>
                  <a:lnTo>
                    <a:pt x="105308" y="95421"/>
                  </a:lnTo>
                  <a:lnTo>
                    <a:pt x="0" y="110719"/>
                  </a:lnTo>
                  <a:lnTo>
                    <a:pt x="76200" y="185004"/>
                  </a:lnTo>
                  <a:lnTo>
                    <a:pt x="58207" y="289874"/>
                  </a:lnTo>
                  <a:lnTo>
                    <a:pt x="152400" y="240354"/>
                  </a:lnTo>
                  <a:lnTo>
                    <a:pt x="246593" y="289874"/>
                  </a:lnTo>
                  <a:lnTo>
                    <a:pt x="228600" y="185004"/>
                  </a:lnTo>
                  <a:lnTo>
                    <a:pt x="304800" y="110719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 rot="21600000">
            <a:off x="752475" y="3924300"/>
            <a:ext cx="1219200" cy="1162050"/>
            <a:chOff x="752475" y="3924300"/>
            <a:chExt cx="1219200" cy="1162050"/>
          </a:xfrm>
        </p:grpSpPr>
        <p:sp>
          <p:nvSpPr>
            <p:cNvPr id="26" name="Freeform 26"/>
            <p:cNvSpPr/>
            <p:nvPr/>
          </p:nvSpPr>
          <p:spPr>
            <a:xfrm>
              <a:off x="752475" y="3924300"/>
              <a:ext cx="1219200" cy="1162050"/>
            </a:xfrm>
            <a:custGeom>
              <a:avLst/>
              <a:gdLst/>
              <a:ahLst/>
              <a:cxnLst/>
              <a:rect l="0" t="0" r="0" b="0"/>
              <a:pathLst>
                <a:path w="304800" h="289874">
                  <a:moveTo>
                    <a:pt x="304800" y="110719"/>
                  </a:moveTo>
                  <a:lnTo>
                    <a:pt x="199492" y="95412"/>
                  </a:lnTo>
                  <a:lnTo>
                    <a:pt x="152400" y="0"/>
                  </a:lnTo>
                  <a:lnTo>
                    <a:pt x="105308" y="95421"/>
                  </a:lnTo>
                  <a:lnTo>
                    <a:pt x="0" y="110719"/>
                  </a:lnTo>
                  <a:lnTo>
                    <a:pt x="76200" y="185004"/>
                  </a:lnTo>
                  <a:lnTo>
                    <a:pt x="58207" y="289874"/>
                  </a:lnTo>
                  <a:lnTo>
                    <a:pt x="152400" y="240354"/>
                  </a:lnTo>
                  <a:lnTo>
                    <a:pt x="246593" y="289874"/>
                  </a:lnTo>
                  <a:lnTo>
                    <a:pt x="228600" y="185004"/>
                  </a:lnTo>
                  <a:lnTo>
                    <a:pt x="304800" y="110719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grpSp>
        <p:nvGrpSpPr>
          <p:cNvPr id="29" name="Group 29"/>
          <p:cNvGrpSpPr/>
          <p:nvPr/>
        </p:nvGrpSpPr>
        <p:grpSpPr>
          <a:xfrm rot="21600000">
            <a:off x="2547938" y="885825"/>
            <a:ext cx="1219200" cy="1162050"/>
            <a:chOff x="2547938" y="885825"/>
            <a:chExt cx="1219200" cy="1162050"/>
          </a:xfrm>
        </p:grpSpPr>
        <p:sp>
          <p:nvSpPr>
            <p:cNvPr id="28" name="Freeform 28"/>
            <p:cNvSpPr/>
            <p:nvPr/>
          </p:nvSpPr>
          <p:spPr>
            <a:xfrm>
              <a:off x="2547938" y="885825"/>
              <a:ext cx="1219200" cy="1162050"/>
            </a:xfrm>
            <a:custGeom>
              <a:avLst/>
              <a:gdLst/>
              <a:ahLst/>
              <a:cxnLst/>
              <a:rect l="0" t="0" r="0" b="0"/>
              <a:pathLst>
                <a:path w="304800" h="289874">
                  <a:moveTo>
                    <a:pt x="304800" y="110719"/>
                  </a:moveTo>
                  <a:lnTo>
                    <a:pt x="199492" y="95412"/>
                  </a:lnTo>
                  <a:lnTo>
                    <a:pt x="152400" y="0"/>
                  </a:lnTo>
                  <a:lnTo>
                    <a:pt x="105308" y="95421"/>
                  </a:lnTo>
                  <a:lnTo>
                    <a:pt x="0" y="110719"/>
                  </a:lnTo>
                  <a:lnTo>
                    <a:pt x="76200" y="185004"/>
                  </a:lnTo>
                  <a:lnTo>
                    <a:pt x="58207" y="289874"/>
                  </a:lnTo>
                  <a:lnTo>
                    <a:pt x="152400" y="240354"/>
                  </a:lnTo>
                  <a:lnTo>
                    <a:pt x="246593" y="289874"/>
                  </a:lnTo>
                  <a:lnTo>
                    <a:pt x="228600" y="185004"/>
                  </a:lnTo>
                  <a:lnTo>
                    <a:pt x="304800" y="110719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31" name="Group 31"/>
          <p:cNvGrpSpPr/>
          <p:nvPr/>
        </p:nvGrpSpPr>
        <p:grpSpPr>
          <a:xfrm rot="21600000">
            <a:off x="6119813" y="228600"/>
            <a:ext cx="1219200" cy="1162050"/>
            <a:chOff x="6119813" y="228600"/>
            <a:chExt cx="1219200" cy="1162050"/>
          </a:xfrm>
        </p:grpSpPr>
        <p:sp>
          <p:nvSpPr>
            <p:cNvPr id="30" name="Freeform 30"/>
            <p:cNvSpPr/>
            <p:nvPr/>
          </p:nvSpPr>
          <p:spPr>
            <a:xfrm>
              <a:off x="6119813" y="228600"/>
              <a:ext cx="1219200" cy="1162050"/>
            </a:xfrm>
            <a:custGeom>
              <a:avLst/>
              <a:gdLst/>
              <a:ahLst/>
              <a:cxnLst/>
              <a:rect l="0" t="0" r="0" b="0"/>
              <a:pathLst>
                <a:path w="304800" h="289874">
                  <a:moveTo>
                    <a:pt x="304800" y="110719"/>
                  </a:moveTo>
                  <a:lnTo>
                    <a:pt x="199492" y="95412"/>
                  </a:lnTo>
                  <a:lnTo>
                    <a:pt x="152400" y="0"/>
                  </a:lnTo>
                  <a:lnTo>
                    <a:pt x="105308" y="95421"/>
                  </a:lnTo>
                  <a:lnTo>
                    <a:pt x="0" y="110719"/>
                  </a:lnTo>
                  <a:lnTo>
                    <a:pt x="76200" y="185004"/>
                  </a:lnTo>
                  <a:lnTo>
                    <a:pt x="58207" y="289874"/>
                  </a:lnTo>
                  <a:lnTo>
                    <a:pt x="152400" y="240354"/>
                  </a:lnTo>
                  <a:lnTo>
                    <a:pt x="246593" y="289874"/>
                  </a:lnTo>
                  <a:lnTo>
                    <a:pt x="228600" y="185004"/>
                  </a:lnTo>
                  <a:lnTo>
                    <a:pt x="304800" y="110719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32" name="TextBox 32"/>
          <p:cNvSpPr txBox="1"/>
          <p:nvPr/>
        </p:nvSpPr>
        <p:spPr>
          <a:xfrm rot="21600000">
            <a:off x="781050" y="4324350"/>
            <a:ext cx="1140675" cy="3810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b="1" i="0" spc="0">
                <a:solidFill>
                  <a:srgbClr val="273A64">
                    <a:alpha val="100000"/>
                  </a:srgbClr>
                </a:solidFill>
                <a:latin typeface="Montserrat"/>
              </a:rPr>
              <a:t>RETREAT</a:t>
            </a:r>
          </a:p>
          <a:p>
            <a:pPr algn="ctr">
              <a:lnSpc>
                <a:spcPts val="1500"/>
              </a:lnSpc>
            </a:pPr>
            <a:r>
              <a:rPr lang="en-US" sz="1500" b="1" i="0" spc="0">
                <a:solidFill>
                  <a:srgbClr val="273A64">
                    <a:alpha val="100000"/>
                  </a:srgbClr>
                </a:solidFill>
                <a:latin typeface="Montserrat"/>
              </a:rPr>
              <a:t> DIRECTOR</a:t>
            </a:r>
          </a:p>
        </p:txBody>
      </p:sp>
      <p:sp>
        <p:nvSpPr>
          <p:cNvPr id="33" name="TextBox 33"/>
          <p:cNvSpPr txBox="1"/>
          <p:nvPr/>
        </p:nvSpPr>
        <p:spPr>
          <a:xfrm rot="21600000">
            <a:off x="2343150" y="1228725"/>
            <a:ext cx="1559775" cy="3810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RETREAT</a:t>
            </a:r>
          </a:p>
          <a:p>
            <a:pPr algn="ctr">
              <a:lnSpc>
                <a:spcPts val="1500"/>
              </a:lnSpc>
            </a:pPr>
            <a:r>
              <a:rPr lang="en-US" sz="1500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 COORDINATOR</a:t>
            </a:r>
          </a:p>
        </p:txBody>
      </p:sp>
      <p:sp>
        <p:nvSpPr>
          <p:cNvPr id="34" name="TextBox 34"/>
          <p:cNvSpPr txBox="1"/>
          <p:nvPr/>
        </p:nvSpPr>
        <p:spPr>
          <a:xfrm rot="21600000">
            <a:off x="4381500" y="4600575"/>
            <a:ext cx="1264500" cy="1905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VOLUNSTAR</a:t>
            </a:r>
          </a:p>
        </p:txBody>
      </p:sp>
      <p:sp>
        <p:nvSpPr>
          <p:cNvPr id="35" name="TextBox 35"/>
          <p:cNvSpPr txBox="1"/>
          <p:nvPr/>
        </p:nvSpPr>
        <p:spPr>
          <a:xfrm rot="21600000">
            <a:off x="6105525" y="695325"/>
            <a:ext cx="1264500" cy="3810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TEAM </a:t>
            </a:r>
          </a:p>
          <a:p>
            <a:pPr algn="ctr">
              <a:lnSpc>
                <a:spcPts val="1500"/>
              </a:lnSpc>
            </a:pPr>
            <a:r>
              <a:rPr lang="en-US" sz="1500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PINK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6203753">
            <a:off x="6291118" y="-859130"/>
            <a:ext cx="443571" cy="2166757"/>
            <a:chOff x="6291118" y="-859130"/>
            <a:chExt cx="443571" cy="2166757"/>
          </a:xfrm>
        </p:grpSpPr>
        <p:sp>
          <p:nvSpPr>
            <p:cNvPr id="2" name="Freeform 2"/>
            <p:cNvSpPr/>
            <p:nvPr/>
          </p:nvSpPr>
          <p:spPr>
            <a:xfrm>
              <a:off x="6291118" y="-859130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3809">
            <a:off x="7186129" y="3387"/>
            <a:ext cx="426527" cy="1979116"/>
            <a:chOff x="7186129" y="3387"/>
            <a:chExt cx="426527" cy="1979116"/>
          </a:xfrm>
        </p:grpSpPr>
        <p:sp>
          <p:nvSpPr>
            <p:cNvPr id="4" name="Freeform 4"/>
            <p:cNvSpPr/>
            <p:nvPr/>
          </p:nvSpPr>
          <p:spPr>
            <a:xfrm>
              <a:off x="7186129" y="3387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1337">
            <a:off x="7382868" y="4538417"/>
            <a:ext cx="247640" cy="1209674"/>
            <a:chOff x="7382868" y="4538417"/>
            <a:chExt cx="247640" cy="1209674"/>
          </a:xfrm>
        </p:grpSpPr>
        <p:sp>
          <p:nvSpPr>
            <p:cNvPr id="6" name="Freeform 6"/>
            <p:cNvSpPr/>
            <p:nvPr/>
          </p:nvSpPr>
          <p:spPr>
            <a:xfrm>
              <a:off x="7382868" y="45384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5401187">
            <a:off x="6958828" y="5086020"/>
            <a:ext cx="238125" cy="1104916"/>
            <a:chOff x="6958828" y="5086020"/>
            <a:chExt cx="238125" cy="1104916"/>
          </a:xfrm>
        </p:grpSpPr>
        <p:sp>
          <p:nvSpPr>
            <p:cNvPr id="8" name="Freeform 8"/>
            <p:cNvSpPr/>
            <p:nvPr/>
          </p:nvSpPr>
          <p:spPr>
            <a:xfrm>
              <a:off x="6958828" y="50860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 rot="16200000">
            <a:off x="-1023892" y="1247256"/>
            <a:ext cx="2436030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How we represent Little Pink</a:t>
            </a:r>
          </a:p>
        </p:txBody>
      </p:sp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895301" y="3633965"/>
            <a:ext cx="2171712" cy="0"/>
          </a:xfrm>
          <a:prstGeom prst="line">
            <a:avLst/>
          </a:prstGeom>
          <a:ln w="25146">
            <a:solidFill>
              <a:srgbClr val="459B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3"/>
          <p:cNvGrpSpPr/>
          <p:nvPr/>
        </p:nvGrpSpPr>
        <p:grpSpPr>
          <a:xfrm rot="21600000">
            <a:off x="422894" y="104750"/>
            <a:ext cx="4829108" cy="838200"/>
            <a:chOff x="422894" y="104750"/>
            <a:chExt cx="4829108" cy="838200"/>
          </a:xfrm>
        </p:grpSpPr>
        <p:sp>
          <p:nvSpPr>
            <p:cNvPr id="12" name="Freeform 12"/>
            <p:cNvSpPr/>
            <p:nvPr/>
          </p:nvSpPr>
          <p:spPr>
            <a:xfrm>
              <a:off x="422894" y="104750"/>
              <a:ext cx="4829108" cy="838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5FF">
                <a:alpha val="70000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1600000">
            <a:off x="6916102" y="4981575"/>
            <a:ext cx="714375" cy="733425"/>
            <a:chOff x="6916102" y="4981575"/>
            <a:chExt cx="714375" cy="733425"/>
          </a:xfrm>
        </p:grpSpPr>
        <p:sp>
          <p:nvSpPr>
            <p:cNvPr id="14" name="Freeform 14"/>
            <p:cNvSpPr/>
            <p:nvPr/>
          </p:nvSpPr>
          <p:spPr>
            <a:xfrm>
              <a:off x="6916102" y="4981575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 rot="21600000">
            <a:off x="385763" y="189547"/>
            <a:ext cx="4693500" cy="72390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2850" b="1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WHEN YOU WEAR THE LP SHIRT...</a:t>
            </a:r>
          </a:p>
        </p:txBody>
      </p:sp>
      <p:sp>
        <p:nvSpPr>
          <p:cNvPr id="17" name="TextBox 17"/>
          <p:cNvSpPr txBox="1"/>
          <p:nvPr/>
        </p:nvSpPr>
        <p:spPr>
          <a:xfrm rot="21600000">
            <a:off x="7121019" y="5267334"/>
            <a:ext cx="359559" cy="161909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90"/>
              </a:lnSpc>
            </a:pPr>
            <a:r>
              <a:rPr lang="en-US" sz="1290" b="0" i="0" spc="81" dirty="0">
                <a:solidFill>
                  <a:srgbClr val="FFFFFF">
                    <a:alpha val="100000"/>
                  </a:srgbClr>
                </a:solidFill>
                <a:latin typeface="Nunito"/>
              </a:rPr>
              <a:t>18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762000" y="1310217"/>
            <a:ext cx="5962650" cy="3409950"/>
          </a:xfrm>
          <a:prstGeom prst="rect">
            <a:avLst/>
          </a:prstGeom>
        </p:spPr>
      </p:pic>
      <p:pic>
        <p:nvPicPr>
          <p:cNvPr id="20" name="Picture 19" descr="A pink hous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3486FCB-E51A-B8B7-5735-1515BFA4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93" y="4525915"/>
            <a:ext cx="598842" cy="11207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9483316">
            <a:off x="-994082" y="-3534031"/>
            <a:ext cx="9528715" cy="7605336"/>
            <a:chOff x="-994082" y="-3534031"/>
            <a:chExt cx="9528715" cy="7605336"/>
          </a:xfrm>
        </p:grpSpPr>
        <p:sp>
          <p:nvSpPr>
            <p:cNvPr id="2" name="Freeform 2"/>
            <p:cNvSpPr/>
            <p:nvPr/>
          </p:nvSpPr>
          <p:spPr>
            <a:xfrm>
              <a:off x="-994082" y="-3534031"/>
              <a:ext cx="9528715" cy="760533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 rot="21600000">
            <a:off x="630369" y="262909"/>
            <a:ext cx="5045925" cy="1047750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BUILDING TEAMS OF </a:t>
            </a:r>
            <a:r>
              <a:rPr lang="en-US" sz="3750" b="1" i="0" spc="150" dirty="0">
                <a:solidFill>
                  <a:srgbClr val="CD298B">
                    <a:alpha val="100000"/>
                  </a:srgbClr>
                </a:solidFill>
                <a:latin typeface="Poppins"/>
              </a:rPr>
              <a:t>INTENTION</a:t>
            </a:r>
          </a:p>
        </p:txBody>
      </p:sp>
      <p:cxnSp>
        <p:nvCxnSpPr>
          <p:cNvPr id="5" name="Straight Connector 5"/>
          <p:cNvCxnSpPr>
            <a:cxnSpLocks/>
          </p:cNvCxnSpPr>
          <p:nvPr/>
        </p:nvCxnSpPr>
        <p:spPr>
          <a:xfrm rot="5400000">
            <a:off x="-1204863" y="4239946"/>
            <a:ext cx="3019437" cy="0"/>
          </a:xfrm>
          <a:prstGeom prst="line">
            <a:avLst/>
          </a:prstGeom>
          <a:ln w="22860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6"/>
          <p:cNvSpPr txBox="1"/>
          <p:nvPr/>
        </p:nvSpPr>
        <p:spPr>
          <a:xfrm rot="16200000">
            <a:off x="-738142" y="1418706"/>
            <a:ext cx="20455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FFFFFF">
                    <a:alpha val="100000"/>
                  </a:srgbClr>
                </a:solidFill>
                <a:latin typeface="Nunito"/>
              </a:rPr>
              <a:t>POWER OF INTENTION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304962" y="2972476"/>
            <a:ext cx="36743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1" i="0" spc="75">
                <a:solidFill>
                  <a:srgbClr val="459BFF">
                    <a:alpha val="100000"/>
                  </a:srgbClr>
                </a:solidFill>
                <a:latin typeface="Nunito"/>
              </a:rPr>
              <a:t>REVIEW YOUR FAMILY APPLICATION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5170975" y="1647630"/>
            <a:ext cx="14645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1" i="0" spc="75">
                <a:solidFill>
                  <a:srgbClr val="459BFF">
                    <a:alpha val="100000"/>
                  </a:srgbClr>
                </a:solidFill>
                <a:latin typeface="Nunito"/>
              </a:rPr>
              <a:t>Screen 3</a:t>
            </a:r>
          </a:p>
        </p:txBody>
      </p:sp>
      <p:sp>
        <p:nvSpPr>
          <p:cNvPr id="9" name="TextBox 9"/>
          <p:cNvSpPr txBox="1"/>
          <p:nvPr/>
        </p:nvSpPr>
        <p:spPr>
          <a:xfrm rot="21600000">
            <a:off x="3286125" y="1647825"/>
            <a:ext cx="3617175" cy="11430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00"/>
              </a:lnSpc>
            </a:pPr>
            <a:r>
              <a:rPr lang="en-US" sz="18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WHY ARE WE HERE?</a:t>
            </a:r>
          </a:p>
          <a:p>
            <a:pPr algn="ctr">
              <a:lnSpc>
                <a:spcPts val="1800"/>
              </a:lnSpc>
            </a:pPr>
            <a:endParaRPr lang="en-US" sz="1800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800"/>
              </a:lnSpc>
            </a:pPr>
            <a:r>
              <a:rPr lang="en-US" sz="18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WHAT IS THE PURPOSE OF LITTLE </a:t>
            </a:r>
            <a:r>
              <a:rPr lang="en-US" sz="1800" b="1" i="0" spc="0" dirty="0">
                <a:solidFill>
                  <a:srgbClr val="CD298B">
                    <a:alpha val="100000"/>
                  </a:srgbClr>
                </a:solidFill>
                <a:latin typeface="Montserrat"/>
              </a:rPr>
              <a:t>PINK</a:t>
            </a:r>
            <a:r>
              <a:rPr lang="en-US" sz="18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?</a:t>
            </a:r>
          </a:p>
          <a:p>
            <a:pPr algn="ctr">
              <a:lnSpc>
                <a:spcPts val="1800"/>
              </a:lnSpc>
            </a:pPr>
            <a:endParaRPr lang="en-US" sz="1800" b="1" i="0" spc="0" dirty="0">
              <a:solidFill>
                <a:srgbClr val="FFFFFF">
                  <a:alpha val="100000"/>
                </a:srgbClr>
              </a:solidFill>
              <a:latin typeface="Montserrat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811644" y="1645708"/>
            <a:ext cx="2405788" cy="292417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21600000">
            <a:off x="6029325" y="389467"/>
            <a:ext cx="1047750" cy="1219200"/>
            <a:chOff x="6029325" y="389467"/>
            <a:chExt cx="1047750" cy="1219200"/>
          </a:xfrm>
        </p:grpSpPr>
        <p:sp>
          <p:nvSpPr>
            <p:cNvPr id="11" name="Freeform 11"/>
            <p:cNvSpPr/>
            <p:nvPr/>
          </p:nvSpPr>
          <p:spPr>
            <a:xfrm>
              <a:off x="6029325" y="389467"/>
              <a:ext cx="1047750" cy="1219200"/>
            </a:xfrm>
            <a:custGeom>
              <a:avLst/>
              <a:gdLst/>
              <a:ahLst/>
              <a:cxnLst/>
              <a:rect l="0" t="0" r="0" b="0"/>
              <a:pathLst>
                <a:path w="262466" h="304767">
                  <a:moveTo>
                    <a:pt x="244419" y="35046"/>
                  </a:moveTo>
                  <a:cubicBezTo>
                    <a:pt x="233208" y="21749"/>
                    <a:pt x="212119" y="17291"/>
                    <a:pt x="198642" y="28007"/>
                  </a:cubicBezTo>
                  <a:cubicBezTo>
                    <a:pt x="194393" y="31388"/>
                    <a:pt x="190564" y="35112"/>
                    <a:pt x="184259" y="33836"/>
                  </a:cubicBezTo>
                  <a:cubicBezTo>
                    <a:pt x="181220" y="33227"/>
                    <a:pt x="178449" y="35341"/>
                    <a:pt x="176620" y="37732"/>
                  </a:cubicBezTo>
                  <a:cubicBezTo>
                    <a:pt x="172895" y="42580"/>
                    <a:pt x="167314" y="45028"/>
                    <a:pt x="162980" y="48809"/>
                  </a:cubicBezTo>
                  <a:cubicBezTo>
                    <a:pt x="155531" y="55305"/>
                    <a:pt x="144682" y="59154"/>
                    <a:pt x="140920" y="68355"/>
                  </a:cubicBezTo>
                  <a:cubicBezTo>
                    <a:pt x="136043" y="80299"/>
                    <a:pt x="126432" y="88100"/>
                    <a:pt x="119470" y="98111"/>
                  </a:cubicBezTo>
                  <a:cubicBezTo>
                    <a:pt x="117974" y="100263"/>
                    <a:pt x="116688" y="102235"/>
                    <a:pt x="116622" y="104693"/>
                  </a:cubicBezTo>
                  <a:cubicBezTo>
                    <a:pt x="116479" y="109750"/>
                    <a:pt x="109611" y="109055"/>
                    <a:pt x="109164" y="113722"/>
                  </a:cubicBezTo>
                  <a:cubicBezTo>
                    <a:pt x="105249" y="112036"/>
                    <a:pt x="103973" y="108274"/>
                    <a:pt x="102229" y="104883"/>
                  </a:cubicBezTo>
                  <a:cubicBezTo>
                    <a:pt x="102020" y="104464"/>
                    <a:pt x="102163" y="103883"/>
                    <a:pt x="102020" y="103407"/>
                  </a:cubicBezTo>
                  <a:cubicBezTo>
                    <a:pt x="95829" y="81718"/>
                    <a:pt x="84846" y="62106"/>
                    <a:pt x="74931" y="42094"/>
                  </a:cubicBezTo>
                  <a:cubicBezTo>
                    <a:pt x="67435" y="26978"/>
                    <a:pt x="56786" y="14062"/>
                    <a:pt x="43108" y="3880"/>
                  </a:cubicBezTo>
                  <a:cubicBezTo>
                    <a:pt x="36707" y="-883"/>
                    <a:pt x="26639" y="-1549"/>
                    <a:pt x="20781" y="3499"/>
                  </a:cubicBezTo>
                  <a:cubicBezTo>
                    <a:pt x="9094" y="13576"/>
                    <a:pt x="1226" y="26159"/>
                    <a:pt x="1874" y="42075"/>
                  </a:cubicBezTo>
                  <a:cubicBezTo>
                    <a:pt x="2617" y="60297"/>
                    <a:pt x="-2784" y="78499"/>
                    <a:pt x="1998" y="96768"/>
                  </a:cubicBezTo>
                  <a:cubicBezTo>
                    <a:pt x="4713" y="124828"/>
                    <a:pt x="12085" y="151908"/>
                    <a:pt x="21067" y="178607"/>
                  </a:cubicBezTo>
                  <a:cubicBezTo>
                    <a:pt x="21848" y="180940"/>
                    <a:pt x="23001" y="183407"/>
                    <a:pt x="24686" y="185122"/>
                  </a:cubicBezTo>
                  <a:cubicBezTo>
                    <a:pt x="29678" y="190227"/>
                    <a:pt x="32497" y="196047"/>
                    <a:pt x="34107" y="203114"/>
                  </a:cubicBezTo>
                  <a:cubicBezTo>
                    <a:pt x="36040" y="211592"/>
                    <a:pt x="42870" y="217440"/>
                    <a:pt x="48327" y="223879"/>
                  </a:cubicBezTo>
                  <a:cubicBezTo>
                    <a:pt x="51509" y="227632"/>
                    <a:pt x="56186" y="226289"/>
                    <a:pt x="59100" y="224527"/>
                  </a:cubicBezTo>
                  <a:cubicBezTo>
                    <a:pt x="61796" y="222898"/>
                    <a:pt x="60129" y="218821"/>
                    <a:pt x="58167" y="216554"/>
                  </a:cubicBezTo>
                  <a:cubicBezTo>
                    <a:pt x="49671" y="206724"/>
                    <a:pt x="48489" y="193780"/>
                    <a:pt x="43736" y="182388"/>
                  </a:cubicBezTo>
                  <a:cubicBezTo>
                    <a:pt x="41250" y="176435"/>
                    <a:pt x="35726" y="170186"/>
                    <a:pt x="35640" y="165834"/>
                  </a:cubicBezTo>
                  <a:cubicBezTo>
                    <a:pt x="35412" y="154794"/>
                    <a:pt x="30925" y="144974"/>
                    <a:pt x="30020" y="134372"/>
                  </a:cubicBezTo>
                  <a:cubicBezTo>
                    <a:pt x="28058" y="111265"/>
                    <a:pt x="23353" y="88481"/>
                    <a:pt x="25753" y="64869"/>
                  </a:cubicBezTo>
                  <a:cubicBezTo>
                    <a:pt x="26791" y="54610"/>
                    <a:pt x="25601" y="44095"/>
                    <a:pt x="29297" y="34093"/>
                  </a:cubicBezTo>
                  <a:cubicBezTo>
                    <a:pt x="30182" y="31693"/>
                    <a:pt x="31573" y="28855"/>
                    <a:pt x="34345" y="31988"/>
                  </a:cubicBezTo>
                  <a:cubicBezTo>
                    <a:pt x="40898" y="39389"/>
                    <a:pt x="50071" y="46161"/>
                    <a:pt x="52823" y="54886"/>
                  </a:cubicBezTo>
                  <a:cubicBezTo>
                    <a:pt x="58786" y="73803"/>
                    <a:pt x="69530" y="90548"/>
                    <a:pt x="74893" y="109674"/>
                  </a:cubicBezTo>
                  <a:cubicBezTo>
                    <a:pt x="80274" y="128867"/>
                    <a:pt x="87113" y="147688"/>
                    <a:pt x="87085" y="167872"/>
                  </a:cubicBezTo>
                  <a:cubicBezTo>
                    <a:pt x="87075" y="174130"/>
                    <a:pt x="92962" y="174149"/>
                    <a:pt x="94695" y="177749"/>
                  </a:cubicBezTo>
                  <a:cubicBezTo>
                    <a:pt x="96953" y="182407"/>
                    <a:pt x="85704" y="182369"/>
                    <a:pt x="89999" y="188684"/>
                  </a:cubicBezTo>
                  <a:cubicBezTo>
                    <a:pt x="90266" y="189075"/>
                    <a:pt x="90247" y="189656"/>
                    <a:pt x="90476" y="190084"/>
                  </a:cubicBezTo>
                  <a:cubicBezTo>
                    <a:pt x="95705" y="199809"/>
                    <a:pt x="113498" y="202362"/>
                    <a:pt x="118908" y="193046"/>
                  </a:cubicBezTo>
                  <a:cubicBezTo>
                    <a:pt x="120613" y="190113"/>
                    <a:pt x="122432" y="184703"/>
                    <a:pt x="123003" y="179883"/>
                  </a:cubicBezTo>
                  <a:cubicBezTo>
                    <a:pt x="125185" y="161300"/>
                    <a:pt x="133843" y="144612"/>
                    <a:pt x="141577" y="128086"/>
                  </a:cubicBezTo>
                  <a:cubicBezTo>
                    <a:pt x="147254" y="115961"/>
                    <a:pt x="157446" y="105950"/>
                    <a:pt x="164818" y="94358"/>
                  </a:cubicBezTo>
                  <a:cubicBezTo>
                    <a:pt x="172124" y="82871"/>
                    <a:pt x="182459" y="73451"/>
                    <a:pt x="193136" y="65507"/>
                  </a:cubicBezTo>
                  <a:cubicBezTo>
                    <a:pt x="197956" y="61925"/>
                    <a:pt x="203290" y="57096"/>
                    <a:pt x="208309" y="55220"/>
                  </a:cubicBezTo>
                  <a:cubicBezTo>
                    <a:pt x="214396" y="52953"/>
                    <a:pt x="223235" y="55201"/>
                    <a:pt x="229817" y="58011"/>
                  </a:cubicBezTo>
                  <a:cubicBezTo>
                    <a:pt x="235551" y="60449"/>
                    <a:pt x="230588" y="66755"/>
                    <a:pt x="230607" y="71346"/>
                  </a:cubicBezTo>
                  <a:cubicBezTo>
                    <a:pt x="230617" y="72812"/>
                    <a:pt x="230922" y="74403"/>
                    <a:pt x="231541" y="75727"/>
                  </a:cubicBezTo>
                  <a:cubicBezTo>
                    <a:pt x="236370" y="85928"/>
                    <a:pt x="233922" y="96587"/>
                    <a:pt x="231474" y="106340"/>
                  </a:cubicBezTo>
                  <a:cubicBezTo>
                    <a:pt x="230198" y="111446"/>
                    <a:pt x="234760" y="114856"/>
                    <a:pt x="233170" y="117285"/>
                  </a:cubicBezTo>
                  <a:cubicBezTo>
                    <a:pt x="214644" y="145688"/>
                    <a:pt x="198861" y="176016"/>
                    <a:pt x="174057" y="200066"/>
                  </a:cubicBezTo>
                  <a:cubicBezTo>
                    <a:pt x="168790" y="205172"/>
                    <a:pt x="163104" y="209706"/>
                    <a:pt x="157417" y="214011"/>
                  </a:cubicBezTo>
                  <a:cubicBezTo>
                    <a:pt x="153788" y="216754"/>
                    <a:pt x="157427" y="220964"/>
                    <a:pt x="152817" y="223231"/>
                  </a:cubicBezTo>
                  <a:cubicBezTo>
                    <a:pt x="130462" y="234261"/>
                    <a:pt x="112183" y="251006"/>
                    <a:pt x="95000" y="268542"/>
                  </a:cubicBezTo>
                  <a:cubicBezTo>
                    <a:pt x="90695" y="272933"/>
                    <a:pt x="87361" y="276895"/>
                    <a:pt x="81474" y="278552"/>
                  </a:cubicBezTo>
                  <a:cubicBezTo>
                    <a:pt x="79131" y="279219"/>
                    <a:pt x="76779" y="280219"/>
                    <a:pt x="74740" y="281543"/>
                  </a:cubicBezTo>
                  <a:cubicBezTo>
                    <a:pt x="68311" y="285687"/>
                    <a:pt x="67568" y="294078"/>
                    <a:pt x="73940" y="298403"/>
                  </a:cubicBezTo>
                  <a:cubicBezTo>
                    <a:pt x="77217" y="300622"/>
                    <a:pt x="81189" y="310766"/>
                    <a:pt x="86532" y="299774"/>
                  </a:cubicBezTo>
                  <a:cubicBezTo>
                    <a:pt x="87218" y="298355"/>
                    <a:pt x="89009" y="297974"/>
                    <a:pt x="90418" y="299117"/>
                  </a:cubicBezTo>
                  <a:cubicBezTo>
                    <a:pt x="99248" y="306289"/>
                    <a:pt x="103830" y="298136"/>
                    <a:pt x="110164" y="294288"/>
                  </a:cubicBezTo>
                  <a:cubicBezTo>
                    <a:pt x="120794" y="287830"/>
                    <a:pt x="127547" y="277314"/>
                    <a:pt x="137567" y="270209"/>
                  </a:cubicBezTo>
                  <a:cubicBezTo>
                    <a:pt x="165485" y="250397"/>
                    <a:pt x="191117" y="227918"/>
                    <a:pt x="212710" y="201238"/>
                  </a:cubicBezTo>
                  <a:cubicBezTo>
                    <a:pt x="217749" y="195009"/>
                    <a:pt x="223788" y="190237"/>
                    <a:pt x="229379" y="184855"/>
                  </a:cubicBezTo>
                  <a:cubicBezTo>
                    <a:pt x="235103" y="179350"/>
                    <a:pt x="237218" y="170120"/>
                    <a:pt x="241047" y="162595"/>
                  </a:cubicBezTo>
                  <a:cubicBezTo>
                    <a:pt x="249048" y="146869"/>
                    <a:pt x="257306" y="131334"/>
                    <a:pt x="260116" y="113503"/>
                  </a:cubicBezTo>
                  <a:cubicBezTo>
                    <a:pt x="264574" y="85319"/>
                    <a:pt x="264354" y="58687"/>
                    <a:pt x="244419" y="35046"/>
                  </a:cubicBezTo>
                  <a:close/>
                  <a:moveTo>
                    <a:pt x="33764" y="178187"/>
                  </a:moveTo>
                  <a:cubicBezTo>
                    <a:pt x="34288" y="178626"/>
                    <a:pt x="34869" y="178949"/>
                    <a:pt x="35202" y="179454"/>
                  </a:cubicBezTo>
                  <a:cubicBezTo>
                    <a:pt x="35364" y="179702"/>
                    <a:pt x="35154" y="180302"/>
                    <a:pt x="34964" y="180654"/>
                  </a:cubicBezTo>
                  <a:cubicBezTo>
                    <a:pt x="34316" y="181864"/>
                    <a:pt x="33497" y="181874"/>
                    <a:pt x="33154" y="180559"/>
                  </a:cubicBezTo>
                  <a:cubicBezTo>
                    <a:pt x="32983" y="179912"/>
                    <a:pt x="33516" y="179064"/>
                    <a:pt x="33764" y="178187"/>
                  </a:cubicBezTo>
                  <a:close/>
                  <a:moveTo>
                    <a:pt x="23248" y="160985"/>
                  </a:moveTo>
                  <a:cubicBezTo>
                    <a:pt x="22962" y="160928"/>
                    <a:pt x="22762" y="160404"/>
                    <a:pt x="22524" y="160100"/>
                  </a:cubicBezTo>
                  <a:cubicBezTo>
                    <a:pt x="22934" y="159880"/>
                    <a:pt x="23334" y="159671"/>
                    <a:pt x="23743" y="159452"/>
                  </a:cubicBezTo>
                  <a:cubicBezTo>
                    <a:pt x="24163" y="159595"/>
                    <a:pt x="24877" y="159671"/>
                    <a:pt x="24934" y="159909"/>
                  </a:cubicBezTo>
                  <a:cubicBezTo>
                    <a:pt x="25172" y="160785"/>
                    <a:pt x="24496" y="161233"/>
                    <a:pt x="23248" y="160985"/>
                  </a:cubicBezTo>
                  <a:close/>
                  <a:moveTo>
                    <a:pt x="50452" y="38703"/>
                  </a:moveTo>
                  <a:cubicBezTo>
                    <a:pt x="49499" y="39475"/>
                    <a:pt x="48680" y="39161"/>
                    <a:pt x="48318" y="37979"/>
                  </a:cubicBezTo>
                  <a:cubicBezTo>
                    <a:pt x="47985" y="36884"/>
                    <a:pt x="48432" y="36179"/>
                    <a:pt x="49547" y="35894"/>
                  </a:cubicBezTo>
                  <a:cubicBezTo>
                    <a:pt x="50375" y="36179"/>
                    <a:pt x="51204" y="36475"/>
                    <a:pt x="52033" y="36760"/>
                  </a:cubicBezTo>
                  <a:cubicBezTo>
                    <a:pt x="51509" y="37418"/>
                    <a:pt x="51090" y="38189"/>
                    <a:pt x="50452" y="38703"/>
                  </a:cubicBezTo>
                  <a:close/>
                  <a:moveTo>
                    <a:pt x="64958" y="70936"/>
                  </a:moveTo>
                  <a:cubicBezTo>
                    <a:pt x="64710" y="70993"/>
                    <a:pt x="64339" y="70422"/>
                    <a:pt x="64015" y="70145"/>
                  </a:cubicBezTo>
                  <a:cubicBezTo>
                    <a:pt x="64758" y="69841"/>
                    <a:pt x="65492" y="69450"/>
                    <a:pt x="66263" y="69288"/>
                  </a:cubicBezTo>
                  <a:cubicBezTo>
                    <a:pt x="66511" y="69231"/>
                    <a:pt x="66882" y="69803"/>
                    <a:pt x="67197" y="70098"/>
                  </a:cubicBezTo>
                  <a:cubicBezTo>
                    <a:pt x="66454" y="70393"/>
                    <a:pt x="65730" y="70784"/>
                    <a:pt x="64958" y="70936"/>
                  </a:cubicBezTo>
                  <a:close/>
                  <a:moveTo>
                    <a:pt x="123489" y="113113"/>
                  </a:moveTo>
                  <a:cubicBezTo>
                    <a:pt x="122622" y="112884"/>
                    <a:pt x="121822" y="112398"/>
                    <a:pt x="120994" y="112008"/>
                  </a:cubicBezTo>
                  <a:cubicBezTo>
                    <a:pt x="121356" y="111674"/>
                    <a:pt x="121803" y="110998"/>
                    <a:pt x="122051" y="111065"/>
                  </a:cubicBezTo>
                  <a:cubicBezTo>
                    <a:pt x="122937" y="111312"/>
                    <a:pt x="123746" y="111808"/>
                    <a:pt x="124585" y="112217"/>
                  </a:cubicBezTo>
                  <a:cubicBezTo>
                    <a:pt x="124213" y="112532"/>
                    <a:pt x="123765" y="113179"/>
                    <a:pt x="123489" y="113113"/>
                  </a:cubicBezTo>
                  <a:close/>
                  <a:moveTo>
                    <a:pt x="169038" y="237176"/>
                  </a:moveTo>
                  <a:lnTo>
                    <a:pt x="169609" y="236061"/>
                  </a:lnTo>
                  <a:lnTo>
                    <a:pt x="169800" y="237328"/>
                  </a:lnTo>
                  <a:lnTo>
                    <a:pt x="169038" y="237176"/>
                  </a:lnTo>
                  <a:close/>
                </a:path>
              </a:pathLst>
            </a:custGeom>
            <a:solidFill>
              <a:srgbClr val="CD298B">
                <a:alpha val="100000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21600000">
            <a:off x="3467100" y="3351742"/>
            <a:ext cx="1047750" cy="1219200"/>
            <a:chOff x="3467100" y="3351742"/>
            <a:chExt cx="1047750" cy="1219200"/>
          </a:xfrm>
        </p:grpSpPr>
        <p:sp>
          <p:nvSpPr>
            <p:cNvPr id="13" name="Freeform 13"/>
            <p:cNvSpPr/>
            <p:nvPr/>
          </p:nvSpPr>
          <p:spPr>
            <a:xfrm>
              <a:off x="3467100" y="3351742"/>
              <a:ext cx="1047750" cy="1219200"/>
            </a:xfrm>
            <a:custGeom>
              <a:avLst/>
              <a:gdLst/>
              <a:ahLst/>
              <a:cxnLst/>
              <a:rect l="0" t="0" r="0" b="0"/>
              <a:pathLst>
                <a:path w="262466" h="304767">
                  <a:moveTo>
                    <a:pt x="244419" y="35046"/>
                  </a:moveTo>
                  <a:cubicBezTo>
                    <a:pt x="233208" y="21749"/>
                    <a:pt x="212119" y="17291"/>
                    <a:pt x="198642" y="28007"/>
                  </a:cubicBezTo>
                  <a:cubicBezTo>
                    <a:pt x="194393" y="31388"/>
                    <a:pt x="190564" y="35112"/>
                    <a:pt x="184259" y="33836"/>
                  </a:cubicBezTo>
                  <a:cubicBezTo>
                    <a:pt x="181220" y="33227"/>
                    <a:pt x="178449" y="35341"/>
                    <a:pt x="176620" y="37732"/>
                  </a:cubicBezTo>
                  <a:cubicBezTo>
                    <a:pt x="172895" y="42580"/>
                    <a:pt x="167314" y="45028"/>
                    <a:pt x="162980" y="48809"/>
                  </a:cubicBezTo>
                  <a:cubicBezTo>
                    <a:pt x="155531" y="55305"/>
                    <a:pt x="144682" y="59154"/>
                    <a:pt x="140920" y="68355"/>
                  </a:cubicBezTo>
                  <a:cubicBezTo>
                    <a:pt x="136043" y="80299"/>
                    <a:pt x="126432" y="88100"/>
                    <a:pt x="119470" y="98111"/>
                  </a:cubicBezTo>
                  <a:cubicBezTo>
                    <a:pt x="117974" y="100263"/>
                    <a:pt x="116688" y="102235"/>
                    <a:pt x="116622" y="104693"/>
                  </a:cubicBezTo>
                  <a:cubicBezTo>
                    <a:pt x="116479" y="109750"/>
                    <a:pt x="109611" y="109055"/>
                    <a:pt x="109164" y="113722"/>
                  </a:cubicBezTo>
                  <a:cubicBezTo>
                    <a:pt x="105249" y="112036"/>
                    <a:pt x="103973" y="108274"/>
                    <a:pt x="102229" y="104883"/>
                  </a:cubicBezTo>
                  <a:cubicBezTo>
                    <a:pt x="102020" y="104464"/>
                    <a:pt x="102163" y="103883"/>
                    <a:pt x="102020" y="103407"/>
                  </a:cubicBezTo>
                  <a:cubicBezTo>
                    <a:pt x="95829" y="81718"/>
                    <a:pt x="84846" y="62106"/>
                    <a:pt x="74931" y="42094"/>
                  </a:cubicBezTo>
                  <a:cubicBezTo>
                    <a:pt x="67435" y="26978"/>
                    <a:pt x="56786" y="14062"/>
                    <a:pt x="43108" y="3880"/>
                  </a:cubicBezTo>
                  <a:cubicBezTo>
                    <a:pt x="36707" y="-883"/>
                    <a:pt x="26639" y="-1549"/>
                    <a:pt x="20781" y="3499"/>
                  </a:cubicBezTo>
                  <a:cubicBezTo>
                    <a:pt x="9094" y="13576"/>
                    <a:pt x="1226" y="26159"/>
                    <a:pt x="1874" y="42075"/>
                  </a:cubicBezTo>
                  <a:cubicBezTo>
                    <a:pt x="2617" y="60297"/>
                    <a:pt x="-2784" y="78499"/>
                    <a:pt x="1998" y="96768"/>
                  </a:cubicBezTo>
                  <a:cubicBezTo>
                    <a:pt x="4713" y="124828"/>
                    <a:pt x="12085" y="151908"/>
                    <a:pt x="21067" y="178607"/>
                  </a:cubicBezTo>
                  <a:cubicBezTo>
                    <a:pt x="21848" y="180940"/>
                    <a:pt x="23001" y="183407"/>
                    <a:pt x="24686" y="185122"/>
                  </a:cubicBezTo>
                  <a:cubicBezTo>
                    <a:pt x="29678" y="190227"/>
                    <a:pt x="32497" y="196047"/>
                    <a:pt x="34107" y="203114"/>
                  </a:cubicBezTo>
                  <a:cubicBezTo>
                    <a:pt x="36040" y="211592"/>
                    <a:pt x="42870" y="217440"/>
                    <a:pt x="48327" y="223879"/>
                  </a:cubicBezTo>
                  <a:cubicBezTo>
                    <a:pt x="51509" y="227632"/>
                    <a:pt x="56186" y="226289"/>
                    <a:pt x="59100" y="224527"/>
                  </a:cubicBezTo>
                  <a:cubicBezTo>
                    <a:pt x="61796" y="222898"/>
                    <a:pt x="60129" y="218821"/>
                    <a:pt x="58167" y="216554"/>
                  </a:cubicBezTo>
                  <a:cubicBezTo>
                    <a:pt x="49671" y="206724"/>
                    <a:pt x="48489" y="193780"/>
                    <a:pt x="43736" y="182388"/>
                  </a:cubicBezTo>
                  <a:cubicBezTo>
                    <a:pt x="41250" y="176435"/>
                    <a:pt x="35726" y="170186"/>
                    <a:pt x="35640" y="165834"/>
                  </a:cubicBezTo>
                  <a:cubicBezTo>
                    <a:pt x="35412" y="154794"/>
                    <a:pt x="30925" y="144974"/>
                    <a:pt x="30020" y="134372"/>
                  </a:cubicBezTo>
                  <a:cubicBezTo>
                    <a:pt x="28058" y="111265"/>
                    <a:pt x="23353" y="88481"/>
                    <a:pt x="25753" y="64869"/>
                  </a:cubicBezTo>
                  <a:cubicBezTo>
                    <a:pt x="26791" y="54610"/>
                    <a:pt x="25601" y="44095"/>
                    <a:pt x="29297" y="34093"/>
                  </a:cubicBezTo>
                  <a:cubicBezTo>
                    <a:pt x="30182" y="31693"/>
                    <a:pt x="31573" y="28855"/>
                    <a:pt x="34345" y="31988"/>
                  </a:cubicBezTo>
                  <a:cubicBezTo>
                    <a:pt x="40898" y="39389"/>
                    <a:pt x="50071" y="46161"/>
                    <a:pt x="52823" y="54886"/>
                  </a:cubicBezTo>
                  <a:cubicBezTo>
                    <a:pt x="58786" y="73803"/>
                    <a:pt x="69530" y="90548"/>
                    <a:pt x="74893" y="109674"/>
                  </a:cubicBezTo>
                  <a:cubicBezTo>
                    <a:pt x="80274" y="128867"/>
                    <a:pt x="87113" y="147688"/>
                    <a:pt x="87085" y="167872"/>
                  </a:cubicBezTo>
                  <a:cubicBezTo>
                    <a:pt x="87075" y="174130"/>
                    <a:pt x="92962" y="174149"/>
                    <a:pt x="94695" y="177749"/>
                  </a:cubicBezTo>
                  <a:cubicBezTo>
                    <a:pt x="96953" y="182407"/>
                    <a:pt x="85704" y="182369"/>
                    <a:pt x="89999" y="188684"/>
                  </a:cubicBezTo>
                  <a:cubicBezTo>
                    <a:pt x="90266" y="189075"/>
                    <a:pt x="90247" y="189656"/>
                    <a:pt x="90476" y="190084"/>
                  </a:cubicBezTo>
                  <a:cubicBezTo>
                    <a:pt x="95705" y="199809"/>
                    <a:pt x="113498" y="202362"/>
                    <a:pt x="118908" y="193046"/>
                  </a:cubicBezTo>
                  <a:cubicBezTo>
                    <a:pt x="120613" y="190113"/>
                    <a:pt x="122432" y="184703"/>
                    <a:pt x="123003" y="179883"/>
                  </a:cubicBezTo>
                  <a:cubicBezTo>
                    <a:pt x="125185" y="161300"/>
                    <a:pt x="133843" y="144612"/>
                    <a:pt x="141577" y="128086"/>
                  </a:cubicBezTo>
                  <a:cubicBezTo>
                    <a:pt x="147254" y="115961"/>
                    <a:pt x="157446" y="105950"/>
                    <a:pt x="164818" y="94358"/>
                  </a:cubicBezTo>
                  <a:cubicBezTo>
                    <a:pt x="172124" y="82871"/>
                    <a:pt x="182459" y="73451"/>
                    <a:pt x="193136" y="65507"/>
                  </a:cubicBezTo>
                  <a:cubicBezTo>
                    <a:pt x="197956" y="61925"/>
                    <a:pt x="203290" y="57096"/>
                    <a:pt x="208309" y="55220"/>
                  </a:cubicBezTo>
                  <a:cubicBezTo>
                    <a:pt x="214396" y="52953"/>
                    <a:pt x="223235" y="55201"/>
                    <a:pt x="229817" y="58011"/>
                  </a:cubicBezTo>
                  <a:cubicBezTo>
                    <a:pt x="235551" y="60449"/>
                    <a:pt x="230588" y="66755"/>
                    <a:pt x="230607" y="71346"/>
                  </a:cubicBezTo>
                  <a:cubicBezTo>
                    <a:pt x="230617" y="72812"/>
                    <a:pt x="230922" y="74403"/>
                    <a:pt x="231541" y="75727"/>
                  </a:cubicBezTo>
                  <a:cubicBezTo>
                    <a:pt x="236370" y="85928"/>
                    <a:pt x="233922" y="96587"/>
                    <a:pt x="231474" y="106340"/>
                  </a:cubicBezTo>
                  <a:cubicBezTo>
                    <a:pt x="230198" y="111446"/>
                    <a:pt x="234760" y="114856"/>
                    <a:pt x="233170" y="117285"/>
                  </a:cubicBezTo>
                  <a:cubicBezTo>
                    <a:pt x="214644" y="145688"/>
                    <a:pt x="198861" y="176016"/>
                    <a:pt x="174057" y="200066"/>
                  </a:cubicBezTo>
                  <a:cubicBezTo>
                    <a:pt x="168790" y="205172"/>
                    <a:pt x="163104" y="209706"/>
                    <a:pt x="157417" y="214011"/>
                  </a:cubicBezTo>
                  <a:cubicBezTo>
                    <a:pt x="153788" y="216754"/>
                    <a:pt x="157427" y="220964"/>
                    <a:pt x="152817" y="223231"/>
                  </a:cubicBezTo>
                  <a:cubicBezTo>
                    <a:pt x="130462" y="234261"/>
                    <a:pt x="112183" y="251006"/>
                    <a:pt x="95000" y="268542"/>
                  </a:cubicBezTo>
                  <a:cubicBezTo>
                    <a:pt x="90695" y="272933"/>
                    <a:pt x="87361" y="276895"/>
                    <a:pt x="81474" y="278552"/>
                  </a:cubicBezTo>
                  <a:cubicBezTo>
                    <a:pt x="79131" y="279219"/>
                    <a:pt x="76779" y="280219"/>
                    <a:pt x="74740" y="281543"/>
                  </a:cubicBezTo>
                  <a:cubicBezTo>
                    <a:pt x="68311" y="285687"/>
                    <a:pt x="67568" y="294078"/>
                    <a:pt x="73940" y="298403"/>
                  </a:cubicBezTo>
                  <a:cubicBezTo>
                    <a:pt x="77217" y="300622"/>
                    <a:pt x="81189" y="310766"/>
                    <a:pt x="86532" y="299774"/>
                  </a:cubicBezTo>
                  <a:cubicBezTo>
                    <a:pt x="87218" y="298355"/>
                    <a:pt x="89009" y="297974"/>
                    <a:pt x="90418" y="299117"/>
                  </a:cubicBezTo>
                  <a:cubicBezTo>
                    <a:pt x="99248" y="306289"/>
                    <a:pt x="103830" y="298136"/>
                    <a:pt x="110164" y="294288"/>
                  </a:cubicBezTo>
                  <a:cubicBezTo>
                    <a:pt x="120794" y="287830"/>
                    <a:pt x="127547" y="277314"/>
                    <a:pt x="137567" y="270209"/>
                  </a:cubicBezTo>
                  <a:cubicBezTo>
                    <a:pt x="165485" y="250397"/>
                    <a:pt x="191117" y="227918"/>
                    <a:pt x="212710" y="201238"/>
                  </a:cubicBezTo>
                  <a:cubicBezTo>
                    <a:pt x="217749" y="195009"/>
                    <a:pt x="223788" y="190237"/>
                    <a:pt x="229379" y="184855"/>
                  </a:cubicBezTo>
                  <a:cubicBezTo>
                    <a:pt x="235103" y="179350"/>
                    <a:pt x="237218" y="170120"/>
                    <a:pt x="241047" y="162595"/>
                  </a:cubicBezTo>
                  <a:cubicBezTo>
                    <a:pt x="249048" y="146869"/>
                    <a:pt x="257306" y="131334"/>
                    <a:pt x="260116" y="113503"/>
                  </a:cubicBezTo>
                  <a:cubicBezTo>
                    <a:pt x="264574" y="85319"/>
                    <a:pt x="264354" y="58687"/>
                    <a:pt x="244419" y="35046"/>
                  </a:cubicBezTo>
                  <a:close/>
                  <a:moveTo>
                    <a:pt x="33764" y="178187"/>
                  </a:moveTo>
                  <a:cubicBezTo>
                    <a:pt x="34288" y="178626"/>
                    <a:pt x="34869" y="178949"/>
                    <a:pt x="35202" y="179454"/>
                  </a:cubicBezTo>
                  <a:cubicBezTo>
                    <a:pt x="35364" y="179702"/>
                    <a:pt x="35154" y="180302"/>
                    <a:pt x="34964" y="180654"/>
                  </a:cubicBezTo>
                  <a:cubicBezTo>
                    <a:pt x="34316" y="181864"/>
                    <a:pt x="33497" y="181874"/>
                    <a:pt x="33154" y="180559"/>
                  </a:cubicBezTo>
                  <a:cubicBezTo>
                    <a:pt x="32983" y="179912"/>
                    <a:pt x="33516" y="179064"/>
                    <a:pt x="33764" y="178187"/>
                  </a:cubicBezTo>
                  <a:close/>
                  <a:moveTo>
                    <a:pt x="23248" y="160985"/>
                  </a:moveTo>
                  <a:cubicBezTo>
                    <a:pt x="22962" y="160928"/>
                    <a:pt x="22762" y="160404"/>
                    <a:pt x="22524" y="160100"/>
                  </a:cubicBezTo>
                  <a:cubicBezTo>
                    <a:pt x="22934" y="159880"/>
                    <a:pt x="23334" y="159671"/>
                    <a:pt x="23743" y="159452"/>
                  </a:cubicBezTo>
                  <a:cubicBezTo>
                    <a:pt x="24163" y="159595"/>
                    <a:pt x="24877" y="159671"/>
                    <a:pt x="24934" y="159909"/>
                  </a:cubicBezTo>
                  <a:cubicBezTo>
                    <a:pt x="25172" y="160785"/>
                    <a:pt x="24496" y="161233"/>
                    <a:pt x="23248" y="160985"/>
                  </a:cubicBezTo>
                  <a:close/>
                  <a:moveTo>
                    <a:pt x="50452" y="38703"/>
                  </a:moveTo>
                  <a:cubicBezTo>
                    <a:pt x="49499" y="39475"/>
                    <a:pt x="48680" y="39161"/>
                    <a:pt x="48318" y="37979"/>
                  </a:cubicBezTo>
                  <a:cubicBezTo>
                    <a:pt x="47985" y="36884"/>
                    <a:pt x="48432" y="36179"/>
                    <a:pt x="49547" y="35894"/>
                  </a:cubicBezTo>
                  <a:cubicBezTo>
                    <a:pt x="50375" y="36179"/>
                    <a:pt x="51204" y="36475"/>
                    <a:pt x="52033" y="36760"/>
                  </a:cubicBezTo>
                  <a:cubicBezTo>
                    <a:pt x="51509" y="37418"/>
                    <a:pt x="51090" y="38189"/>
                    <a:pt x="50452" y="38703"/>
                  </a:cubicBezTo>
                  <a:close/>
                  <a:moveTo>
                    <a:pt x="64958" y="70936"/>
                  </a:moveTo>
                  <a:cubicBezTo>
                    <a:pt x="64710" y="70993"/>
                    <a:pt x="64339" y="70422"/>
                    <a:pt x="64015" y="70145"/>
                  </a:cubicBezTo>
                  <a:cubicBezTo>
                    <a:pt x="64758" y="69841"/>
                    <a:pt x="65492" y="69450"/>
                    <a:pt x="66263" y="69288"/>
                  </a:cubicBezTo>
                  <a:cubicBezTo>
                    <a:pt x="66511" y="69231"/>
                    <a:pt x="66882" y="69803"/>
                    <a:pt x="67197" y="70098"/>
                  </a:cubicBezTo>
                  <a:cubicBezTo>
                    <a:pt x="66454" y="70393"/>
                    <a:pt x="65730" y="70784"/>
                    <a:pt x="64958" y="70936"/>
                  </a:cubicBezTo>
                  <a:close/>
                  <a:moveTo>
                    <a:pt x="123489" y="113113"/>
                  </a:moveTo>
                  <a:cubicBezTo>
                    <a:pt x="122622" y="112884"/>
                    <a:pt x="121822" y="112398"/>
                    <a:pt x="120994" y="112008"/>
                  </a:cubicBezTo>
                  <a:cubicBezTo>
                    <a:pt x="121356" y="111674"/>
                    <a:pt x="121803" y="110998"/>
                    <a:pt x="122051" y="111065"/>
                  </a:cubicBezTo>
                  <a:cubicBezTo>
                    <a:pt x="122937" y="111312"/>
                    <a:pt x="123746" y="111808"/>
                    <a:pt x="124585" y="112217"/>
                  </a:cubicBezTo>
                  <a:cubicBezTo>
                    <a:pt x="124213" y="112532"/>
                    <a:pt x="123765" y="113179"/>
                    <a:pt x="123489" y="113113"/>
                  </a:cubicBezTo>
                  <a:close/>
                  <a:moveTo>
                    <a:pt x="169038" y="237176"/>
                  </a:moveTo>
                  <a:lnTo>
                    <a:pt x="169609" y="236061"/>
                  </a:lnTo>
                  <a:lnTo>
                    <a:pt x="169800" y="237328"/>
                  </a:lnTo>
                  <a:lnTo>
                    <a:pt x="169038" y="237176"/>
                  </a:lnTo>
                  <a:close/>
                </a:path>
              </a:pathLst>
            </a:custGeom>
            <a:solidFill>
              <a:srgbClr val="CD298B">
                <a:alpha val="100000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1600000">
            <a:off x="5991225" y="3583517"/>
            <a:ext cx="1047750" cy="1219200"/>
            <a:chOff x="5991225" y="3583517"/>
            <a:chExt cx="1047750" cy="1219200"/>
          </a:xfrm>
        </p:grpSpPr>
        <p:sp>
          <p:nvSpPr>
            <p:cNvPr id="15" name="Freeform 15"/>
            <p:cNvSpPr/>
            <p:nvPr/>
          </p:nvSpPr>
          <p:spPr>
            <a:xfrm>
              <a:off x="5991225" y="3583517"/>
              <a:ext cx="1047750" cy="1219200"/>
            </a:xfrm>
            <a:custGeom>
              <a:avLst/>
              <a:gdLst/>
              <a:ahLst/>
              <a:cxnLst/>
              <a:rect l="0" t="0" r="0" b="0"/>
              <a:pathLst>
                <a:path w="262466" h="304767">
                  <a:moveTo>
                    <a:pt x="244419" y="35046"/>
                  </a:moveTo>
                  <a:cubicBezTo>
                    <a:pt x="233208" y="21749"/>
                    <a:pt x="212119" y="17291"/>
                    <a:pt x="198642" y="28007"/>
                  </a:cubicBezTo>
                  <a:cubicBezTo>
                    <a:pt x="194393" y="31388"/>
                    <a:pt x="190564" y="35112"/>
                    <a:pt x="184259" y="33836"/>
                  </a:cubicBezTo>
                  <a:cubicBezTo>
                    <a:pt x="181220" y="33227"/>
                    <a:pt x="178449" y="35341"/>
                    <a:pt x="176620" y="37732"/>
                  </a:cubicBezTo>
                  <a:cubicBezTo>
                    <a:pt x="172895" y="42580"/>
                    <a:pt x="167314" y="45028"/>
                    <a:pt x="162980" y="48809"/>
                  </a:cubicBezTo>
                  <a:cubicBezTo>
                    <a:pt x="155531" y="55305"/>
                    <a:pt x="144682" y="59154"/>
                    <a:pt x="140920" y="68355"/>
                  </a:cubicBezTo>
                  <a:cubicBezTo>
                    <a:pt x="136043" y="80299"/>
                    <a:pt x="126432" y="88100"/>
                    <a:pt x="119470" y="98111"/>
                  </a:cubicBezTo>
                  <a:cubicBezTo>
                    <a:pt x="117974" y="100263"/>
                    <a:pt x="116688" y="102235"/>
                    <a:pt x="116622" y="104693"/>
                  </a:cubicBezTo>
                  <a:cubicBezTo>
                    <a:pt x="116479" y="109750"/>
                    <a:pt x="109611" y="109055"/>
                    <a:pt x="109164" y="113722"/>
                  </a:cubicBezTo>
                  <a:cubicBezTo>
                    <a:pt x="105249" y="112036"/>
                    <a:pt x="103973" y="108274"/>
                    <a:pt x="102229" y="104883"/>
                  </a:cubicBezTo>
                  <a:cubicBezTo>
                    <a:pt x="102020" y="104464"/>
                    <a:pt x="102163" y="103883"/>
                    <a:pt x="102020" y="103407"/>
                  </a:cubicBezTo>
                  <a:cubicBezTo>
                    <a:pt x="95829" y="81718"/>
                    <a:pt x="84846" y="62106"/>
                    <a:pt x="74931" y="42094"/>
                  </a:cubicBezTo>
                  <a:cubicBezTo>
                    <a:pt x="67435" y="26978"/>
                    <a:pt x="56786" y="14062"/>
                    <a:pt x="43108" y="3880"/>
                  </a:cubicBezTo>
                  <a:cubicBezTo>
                    <a:pt x="36707" y="-883"/>
                    <a:pt x="26639" y="-1549"/>
                    <a:pt x="20781" y="3499"/>
                  </a:cubicBezTo>
                  <a:cubicBezTo>
                    <a:pt x="9094" y="13576"/>
                    <a:pt x="1226" y="26159"/>
                    <a:pt x="1874" y="42075"/>
                  </a:cubicBezTo>
                  <a:cubicBezTo>
                    <a:pt x="2617" y="60297"/>
                    <a:pt x="-2784" y="78499"/>
                    <a:pt x="1998" y="96768"/>
                  </a:cubicBezTo>
                  <a:cubicBezTo>
                    <a:pt x="4713" y="124828"/>
                    <a:pt x="12085" y="151908"/>
                    <a:pt x="21067" y="178607"/>
                  </a:cubicBezTo>
                  <a:cubicBezTo>
                    <a:pt x="21848" y="180940"/>
                    <a:pt x="23001" y="183407"/>
                    <a:pt x="24686" y="185122"/>
                  </a:cubicBezTo>
                  <a:cubicBezTo>
                    <a:pt x="29678" y="190227"/>
                    <a:pt x="32497" y="196047"/>
                    <a:pt x="34107" y="203114"/>
                  </a:cubicBezTo>
                  <a:cubicBezTo>
                    <a:pt x="36040" y="211592"/>
                    <a:pt x="42870" y="217440"/>
                    <a:pt x="48327" y="223879"/>
                  </a:cubicBezTo>
                  <a:cubicBezTo>
                    <a:pt x="51509" y="227632"/>
                    <a:pt x="56186" y="226289"/>
                    <a:pt x="59100" y="224527"/>
                  </a:cubicBezTo>
                  <a:cubicBezTo>
                    <a:pt x="61796" y="222898"/>
                    <a:pt x="60129" y="218821"/>
                    <a:pt x="58167" y="216554"/>
                  </a:cubicBezTo>
                  <a:cubicBezTo>
                    <a:pt x="49671" y="206724"/>
                    <a:pt x="48489" y="193780"/>
                    <a:pt x="43736" y="182388"/>
                  </a:cubicBezTo>
                  <a:cubicBezTo>
                    <a:pt x="41250" y="176435"/>
                    <a:pt x="35726" y="170186"/>
                    <a:pt x="35640" y="165834"/>
                  </a:cubicBezTo>
                  <a:cubicBezTo>
                    <a:pt x="35412" y="154794"/>
                    <a:pt x="30925" y="144974"/>
                    <a:pt x="30020" y="134372"/>
                  </a:cubicBezTo>
                  <a:cubicBezTo>
                    <a:pt x="28058" y="111265"/>
                    <a:pt x="23353" y="88481"/>
                    <a:pt x="25753" y="64869"/>
                  </a:cubicBezTo>
                  <a:cubicBezTo>
                    <a:pt x="26791" y="54610"/>
                    <a:pt x="25601" y="44095"/>
                    <a:pt x="29297" y="34093"/>
                  </a:cubicBezTo>
                  <a:cubicBezTo>
                    <a:pt x="30182" y="31693"/>
                    <a:pt x="31573" y="28855"/>
                    <a:pt x="34345" y="31988"/>
                  </a:cubicBezTo>
                  <a:cubicBezTo>
                    <a:pt x="40898" y="39389"/>
                    <a:pt x="50071" y="46161"/>
                    <a:pt x="52823" y="54886"/>
                  </a:cubicBezTo>
                  <a:cubicBezTo>
                    <a:pt x="58786" y="73803"/>
                    <a:pt x="69530" y="90548"/>
                    <a:pt x="74893" y="109674"/>
                  </a:cubicBezTo>
                  <a:cubicBezTo>
                    <a:pt x="80274" y="128867"/>
                    <a:pt x="87113" y="147688"/>
                    <a:pt x="87085" y="167872"/>
                  </a:cubicBezTo>
                  <a:cubicBezTo>
                    <a:pt x="87075" y="174130"/>
                    <a:pt x="92962" y="174149"/>
                    <a:pt x="94695" y="177749"/>
                  </a:cubicBezTo>
                  <a:cubicBezTo>
                    <a:pt x="96953" y="182407"/>
                    <a:pt x="85704" y="182369"/>
                    <a:pt x="89999" y="188684"/>
                  </a:cubicBezTo>
                  <a:cubicBezTo>
                    <a:pt x="90266" y="189075"/>
                    <a:pt x="90247" y="189656"/>
                    <a:pt x="90476" y="190084"/>
                  </a:cubicBezTo>
                  <a:cubicBezTo>
                    <a:pt x="95705" y="199809"/>
                    <a:pt x="113498" y="202362"/>
                    <a:pt x="118908" y="193046"/>
                  </a:cubicBezTo>
                  <a:cubicBezTo>
                    <a:pt x="120613" y="190113"/>
                    <a:pt x="122432" y="184703"/>
                    <a:pt x="123003" y="179883"/>
                  </a:cubicBezTo>
                  <a:cubicBezTo>
                    <a:pt x="125185" y="161300"/>
                    <a:pt x="133843" y="144612"/>
                    <a:pt x="141577" y="128086"/>
                  </a:cubicBezTo>
                  <a:cubicBezTo>
                    <a:pt x="147254" y="115961"/>
                    <a:pt x="157446" y="105950"/>
                    <a:pt x="164818" y="94358"/>
                  </a:cubicBezTo>
                  <a:cubicBezTo>
                    <a:pt x="172124" y="82871"/>
                    <a:pt x="182459" y="73451"/>
                    <a:pt x="193136" y="65507"/>
                  </a:cubicBezTo>
                  <a:cubicBezTo>
                    <a:pt x="197956" y="61925"/>
                    <a:pt x="203290" y="57096"/>
                    <a:pt x="208309" y="55220"/>
                  </a:cubicBezTo>
                  <a:cubicBezTo>
                    <a:pt x="214396" y="52953"/>
                    <a:pt x="223235" y="55201"/>
                    <a:pt x="229817" y="58011"/>
                  </a:cubicBezTo>
                  <a:cubicBezTo>
                    <a:pt x="235551" y="60449"/>
                    <a:pt x="230588" y="66755"/>
                    <a:pt x="230607" y="71346"/>
                  </a:cubicBezTo>
                  <a:cubicBezTo>
                    <a:pt x="230617" y="72812"/>
                    <a:pt x="230922" y="74403"/>
                    <a:pt x="231541" y="75727"/>
                  </a:cubicBezTo>
                  <a:cubicBezTo>
                    <a:pt x="236370" y="85928"/>
                    <a:pt x="233922" y="96587"/>
                    <a:pt x="231474" y="106340"/>
                  </a:cubicBezTo>
                  <a:cubicBezTo>
                    <a:pt x="230198" y="111446"/>
                    <a:pt x="234760" y="114856"/>
                    <a:pt x="233170" y="117285"/>
                  </a:cubicBezTo>
                  <a:cubicBezTo>
                    <a:pt x="214644" y="145688"/>
                    <a:pt x="198861" y="176016"/>
                    <a:pt x="174057" y="200066"/>
                  </a:cubicBezTo>
                  <a:cubicBezTo>
                    <a:pt x="168790" y="205172"/>
                    <a:pt x="163104" y="209706"/>
                    <a:pt x="157417" y="214011"/>
                  </a:cubicBezTo>
                  <a:cubicBezTo>
                    <a:pt x="153788" y="216754"/>
                    <a:pt x="157427" y="220964"/>
                    <a:pt x="152817" y="223231"/>
                  </a:cubicBezTo>
                  <a:cubicBezTo>
                    <a:pt x="130462" y="234261"/>
                    <a:pt x="112183" y="251006"/>
                    <a:pt x="95000" y="268542"/>
                  </a:cubicBezTo>
                  <a:cubicBezTo>
                    <a:pt x="90695" y="272933"/>
                    <a:pt x="87361" y="276895"/>
                    <a:pt x="81474" y="278552"/>
                  </a:cubicBezTo>
                  <a:cubicBezTo>
                    <a:pt x="79131" y="279219"/>
                    <a:pt x="76779" y="280219"/>
                    <a:pt x="74740" y="281543"/>
                  </a:cubicBezTo>
                  <a:cubicBezTo>
                    <a:pt x="68311" y="285687"/>
                    <a:pt x="67568" y="294078"/>
                    <a:pt x="73940" y="298403"/>
                  </a:cubicBezTo>
                  <a:cubicBezTo>
                    <a:pt x="77217" y="300622"/>
                    <a:pt x="81189" y="310766"/>
                    <a:pt x="86532" y="299774"/>
                  </a:cubicBezTo>
                  <a:cubicBezTo>
                    <a:pt x="87218" y="298355"/>
                    <a:pt x="89009" y="297974"/>
                    <a:pt x="90418" y="299117"/>
                  </a:cubicBezTo>
                  <a:cubicBezTo>
                    <a:pt x="99248" y="306289"/>
                    <a:pt x="103830" y="298136"/>
                    <a:pt x="110164" y="294288"/>
                  </a:cubicBezTo>
                  <a:cubicBezTo>
                    <a:pt x="120794" y="287830"/>
                    <a:pt x="127547" y="277314"/>
                    <a:pt x="137567" y="270209"/>
                  </a:cubicBezTo>
                  <a:cubicBezTo>
                    <a:pt x="165485" y="250397"/>
                    <a:pt x="191117" y="227918"/>
                    <a:pt x="212710" y="201238"/>
                  </a:cubicBezTo>
                  <a:cubicBezTo>
                    <a:pt x="217749" y="195009"/>
                    <a:pt x="223788" y="190237"/>
                    <a:pt x="229379" y="184855"/>
                  </a:cubicBezTo>
                  <a:cubicBezTo>
                    <a:pt x="235103" y="179350"/>
                    <a:pt x="237218" y="170120"/>
                    <a:pt x="241047" y="162595"/>
                  </a:cubicBezTo>
                  <a:cubicBezTo>
                    <a:pt x="249048" y="146869"/>
                    <a:pt x="257306" y="131334"/>
                    <a:pt x="260116" y="113503"/>
                  </a:cubicBezTo>
                  <a:cubicBezTo>
                    <a:pt x="264574" y="85319"/>
                    <a:pt x="264354" y="58687"/>
                    <a:pt x="244419" y="35046"/>
                  </a:cubicBezTo>
                  <a:close/>
                  <a:moveTo>
                    <a:pt x="33764" y="178187"/>
                  </a:moveTo>
                  <a:cubicBezTo>
                    <a:pt x="34288" y="178626"/>
                    <a:pt x="34869" y="178949"/>
                    <a:pt x="35202" y="179454"/>
                  </a:cubicBezTo>
                  <a:cubicBezTo>
                    <a:pt x="35364" y="179702"/>
                    <a:pt x="35154" y="180302"/>
                    <a:pt x="34964" y="180654"/>
                  </a:cubicBezTo>
                  <a:cubicBezTo>
                    <a:pt x="34316" y="181864"/>
                    <a:pt x="33497" y="181874"/>
                    <a:pt x="33154" y="180559"/>
                  </a:cubicBezTo>
                  <a:cubicBezTo>
                    <a:pt x="32983" y="179912"/>
                    <a:pt x="33516" y="179064"/>
                    <a:pt x="33764" y="178187"/>
                  </a:cubicBezTo>
                  <a:close/>
                  <a:moveTo>
                    <a:pt x="23248" y="160985"/>
                  </a:moveTo>
                  <a:cubicBezTo>
                    <a:pt x="22962" y="160928"/>
                    <a:pt x="22762" y="160404"/>
                    <a:pt x="22524" y="160100"/>
                  </a:cubicBezTo>
                  <a:cubicBezTo>
                    <a:pt x="22934" y="159880"/>
                    <a:pt x="23334" y="159671"/>
                    <a:pt x="23743" y="159452"/>
                  </a:cubicBezTo>
                  <a:cubicBezTo>
                    <a:pt x="24163" y="159595"/>
                    <a:pt x="24877" y="159671"/>
                    <a:pt x="24934" y="159909"/>
                  </a:cubicBezTo>
                  <a:cubicBezTo>
                    <a:pt x="25172" y="160785"/>
                    <a:pt x="24496" y="161233"/>
                    <a:pt x="23248" y="160985"/>
                  </a:cubicBezTo>
                  <a:close/>
                  <a:moveTo>
                    <a:pt x="50452" y="38703"/>
                  </a:moveTo>
                  <a:cubicBezTo>
                    <a:pt x="49499" y="39475"/>
                    <a:pt x="48680" y="39161"/>
                    <a:pt x="48318" y="37979"/>
                  </a:cubicBezTo>
                  <a:cubicBezTo>
                    <a:pt x="47985" y="36884"/>
                    <a:pt x="48432" y="36179"/>
                    <a:pt x="49547" y="35894"/>
                  </a:cubicBezTo>
                  <a:cubicBezTo>
                    <a:pt x="50375" y="36179"/>
                    <a:pt x="51204" y="36475"/>
                    <a:pt x="52033" y="36760"/>
                  </a:cubicBezTo>
                  <a:cubicBezTo>
                    <a:pt x="51509" y="37418"/>
                    <a:pt x="51090" y="38189"/>
                    <a:pt x="50452" y="38703"/>
                  </a:cubicBezTo>
                  <a:close/>
                  <a:moveTo>
                    <a:pt x="64958" y="70936"/>
                  </a:moveTo>
                  <a:cubicBezTo>
                    <a:pt x="64710" y="70993"/>
                    <a:pt x="64339" y="70422"/>
                    <a:pt x="64015" y="70145"/>
                  </a:cubicBezTo>
                  <a:cubicBezTo>
                    <a:pt x="64758" y="69841"/>
                    <a:pt x="65492" y="69450"/>
                    <a:pt x="66263" y="69288"/>
                  </a:cubicBezTo>
                  <a:cubicBezTo>
                    <a:pt x="66511" y="69231"/>
                    <a:pt x="66882" y="69803"/>
                    <a:pt x="67197" y="70098"/>
                  </a:cubicBezTo>
                  <a:cubicBezTo>
                    <a:pt x="66454" y="70393"/>
                    <a:pt x="65730" y="70784"/>
                    <a:pt x="64958" y="70936"/>
                  </a:cubicBezTo>
                  <a:close/>
                  <a:moveTo>
                    <a:pt x="123489" y="113113"/>
                  </a:moveTo>
                  <a:cubicBezTo>
                    <a:pt x="122622" y="112884"/>
                    <a:pt x="121822" y="112398"/>
                    <a:pt x="120994" y="112008"/>
                  </a:cubicBezTo>
                  <a:cubicBezTo>
                    <a:pt x="121356" y="111674"/>
                    <a:pt x="121803" y="110998"/>
                    <a:pt x="122051" y="111065"/>
                  </a:cubicBezTo>
                  <a:cubicBezTo>
                    <a:pt x="122937" y="111312"/>
                    <a:pt x="123746" y="111808"/>
                    <a:pt x="124585" y="112217"/>
                  </a:cubicBezTo>
                  <a:cubicBezTo>
                    <a:pt x="124213" y="112532"/>
                    <a:pt x="123765" y="113179"/>
                    <a:pt x="123489" y="113113"/>
                  </a:cubicBezTo>
                  <a:close/>
                  <a:moveTo>
                    <a:pt x="169038" y="237176"/>
                  </a:moveTo>
                  <a:lnTo>
                    <a:pt x="169609" y="236061"/>
                  </a:lnTo>
                  <a:lnTo>
                    <a:pt x="169800" y="237328"/>
                  </a:lnTo>
                  <a:lnTo>
                    <a:pt x="169038" y="237176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 rot="21600000">
            <a:off x="6897180" y="4975279"/>
            <a:ext cx="714375" cy="733425"/>
            <a:chOff x="6897180" y="4975279"/>
            <a:chExt cx="714375" cy="733425"/>
          </a:xfrm>
        </p:grpSpPr>
        <p:sp>
          <p:nvSpPr>
            <p:cNvPr id="17" name="Freeform 17"/>
            <p:cNvSpPr/>
            <p:nvPr/>
          </p:nvSpPr>
          <p:spPr>
            <a:xfrm>
              <a:off x="6897180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 rot="21600000">
            <a:off x="7078152" y="5290662"/>
            <a:ext cx="3596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1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123825" y="4795308"/>
            <a:ext cx="714375" cy="7905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6203753">
            <a:off x="6291118" y="-859130"/>
            <a:ext cx="443571" cy="2166757"/>
            <a:chOff x="6291118" y="-859130"/>
            <a:chExt cx="443571" cy="2166757"/>
          </a:xfrm>
        </p:grpSpPr>
        <p:sp>
          <p:nvSpPr>
            <p:cNvPr id="2" name="Freeform 2"/>
            <p:cNvSpPr/>
            <p:nvPr/>
          </p:nvSpPr>
          <p:spPr>
            <a:xfrm>
              <a:off x="6291118" y="-859130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3809">
            <a:off x="7186129" y="3387"/>
            <a:ext cx="426527" cy="1979116"/>
            <a:chOff x="7186129" y="3387"/>
            <a:chExt cx="426527" cy="1979116"/>
          </a:xfrm>
        </p:grpSpPr>
        <p:sp>
          <p:nvSpPr>
            <p:cNvPr id="4" name="Freeform 4"/>
            <p:cNvSpPr/>
            <p:nvPr/>
          </p:nvSpPr>
          <p:spPr>
            <a:xfrm>
              <a:off x="7186129" y="3387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1337">
            <a:off x="7382868" y="4538417"/>
            <a:ext cx="247640" cy="1209674"/>
            <a:chOff x="7382868" y="4538417"/>
            <a:chExt cx="247640" cy="1209674"/>
          </a:xfrm>
        </p:grpSpPr>
        <p:sp>
          <p:nvSpPr>
            <p:cNvPr id="6" name="Freeform 6"/>
            <p:cNvSpPr/>
            <p:nvPr/>
          </p:nvSpPr>
          <p:spPr>
            <a:xfrm>
              <a:off x="7382868" y="45384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5401187">
            <a:off x="6958828" y="5086020"/>
            <a:ext cx="238125" cy="1104916"/>
            <a:chOff x="6958828" y="5086020"/>
            <a:chExt cx="238125" cy="1104916"/>
          </a:xfrm>
        </p:grpSpPr>
        <p:sp>
          <p:nvSpPr>
            <p:cNvPr id="8" name="Freeform 8"/>
            <p:cNvSpPr/>
            <p:nvPr/>
          </p:nvSpPr>
          <p:spPr>
            <a:xfrm>
              <a:off x="6958828" y="50860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 rot="16200000">
            <a:off x="-1023892" y="1247256"/>
            <a:ext cx="2436030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How we represent Little Pink</a:t>
            </a:r>
          </a:p>
        </p:txBody>
      </p:sp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895301" y="3633965"/>
            <a:ext cx="2171712" cy="0"/>
          </a:xfrm>
          <a:prstGeom prst="line">
            <a:avLst/>
          </a:prstGeom>
          <a:ln w="25146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3"/>
          <p:cNvGrpSpPr/>
          <p:nvPr/>
        </p:nvGrpSpPr>
        <p:grpSpPr>
          <a:xfrm rot="21600000">
            <a:off x="693000" y="106364"/>
            <a:ext cx="4295775" cy="838200"/>
            <a:chOff x="651494" y="104775"/>
            <a:chExt cx="4295775" cy="838200"/>
          </a:xfrm>
        </p:grpSpPr>
        <p:sp>
          <p:nvSpPr>
            <p:cNvPr id="12" name="Freeform 12"/>
            <p:cNvSpPr/>
            <p:nvPr/>
          </p:nvSpPr>
          <p:spPr>
            <a:xfrm>
              <a:off x="651494" y="104775"/>
              <a:ext cx="4295775" cy="838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5FF">
                <a:alpha val="70000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1600000">
            <a:off x="6897180" y="5022904"/>
            <a:ext cx="714375" cy="733425"/>
            <a:chOff x="6897180" y="5022904"/>
            <a:chExt cx="714375" cy="733425"/>
          </a:xfrm>
        </p:grpSpPr>
        <p:sp>
          <p:nvSpPr>
            <p:cNvPr id="14" name="Freeform 14"/>
            <p:cNvSpPr/>
            <p:nvPr/>
          </p:nvSpPr>
          <p:spPr>
            <a:xfrm>
              <a:off x="6897180" y="5022904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 rot="21600000">
            <a:off x="504825" y="266242"/>
            <a:ext cx="4483950" cy="36195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2850" b="1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DO'S AND DON'TS</a:t>
            </a:r>
          </a:p>
        </p:txBody>
      </p:sp>
      <p:sp>
        <p:nvSpPr>
          <p:cNvPr id="17" name="TextBox 17"/>
          <p:cNvSpPr txBox="1"/>
          <p:nvPr/>
        </p:nvSpPr>
        <p:spPr>
          <a:xfrm rot="21600000">
            <a:off x="7092446" y="5311158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 dirty="0">
                <a:solidFill>
                  <a:srgbClr val="FFFFFF">
                    <a:alpha val="100000"/>
                  </a:srgbClr>
                </a:solidFill>
                <a:latin typeface="Nunito"/>
              </a:rPr>
              <a:t>19</a:t>
            </a:r>
          </a:p>
        </p:txBody>
      </p:sp>
      <p:sp>
        <p:nvSpPr>
          <p:cNvPr id="19" name="TextBox 19"/>
          <p:cNvSpPr txBox="1"/>
          <p:nvPr/>
        </p:nvSpPr>
        <p:spPr>
          <a:xfrm rot="21600000">
            <a:off x="893281" y="1502074"/>
            <a:ext cx="5534781" cy="205740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ctr">
              <a:lnSpc>
                <a:spcPts val="2700"/>
              </a:lnSpc>
            </a:pPr>
            <a:r>
              <a:rPr lang="en-US" sz="2700" b="0" i="0" spc="0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Let's review the Little Pink policies and guidelines with everyone's favorite game...</a:t>
            </a:r>
          </a:p>
          <a:p>
            <a:pPr algn="ctr">
              <a:lnSpc>
                <a:spcPts val="2700"/>
              </a:lnSpc>
            </a:pPr>
            <a:endParaRPr lang="en-US" sz="2700" b="0" i="0" spc="0" dirty="0">
              <a:solidFill>
                <a:srgbClr val="000000">
                  <a:alpha val="100000"/>
                </a:srgbClr>
              </a:solidFill>
              <a:latin typeface="Montserrat" pitchFamily="2" charset="77"/>
            </a:endParaRPr>
          </a:p>
          <a:p>
            <a:pPr algn="ctr">
              <a:lnSpc>
                <a:spcPts val="2700"/>
              </a:lnSpc>
            </a:pPr>
            <a:r>
              <a:rPr lang="en-US" sz="2700" b="1" i="1" spc="0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CHARADES!</a:t>
            </a:r>
          </a:p>
          <a:p>
            <a:pPr algn="ctr">
              <a:lnSpc>
                <a:spcPts val="2700"/>
              </a:lnSpc>
            </a:pPr>
            <a:endParaRPr lang="en-US" sz="2700" b="0" i="0" spc="0" dirty="0">
              <a:solidFill>
                <a:srgbClr val="000000">
                  <a:alpha val="100000"/>
                </a:srgbClr>
              </a:solidFill>
              <a:latin typeface="Montserrat" pitchFamily="2" charset="77"/>
            </a:endParaRPr>
          </a:p>
          <a:p>
            <a:pPr algn="ctr">
              <a:lnSpc>
                <a:spcPts val="2700"/>
              </a:lnSpc>
            </a:pPr>
            <a:r>
              <a:rPr lang="en-US" sz="2700" b="0" i="0" spc="0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Pick one and give it your best!</a:t>
            </a:r>
          </a:p>
        </p:txBody>
      </p:sp>
      <p:pic>
        <p:nvPicPr>
          <p:cNvPr id="20" name="Picture 19" descr="A pink hous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DF27E0B-A203-0CB1-AAD8-F619E1C8D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93" y="4525915"/>
            <a:ext cx="598842" cy="11207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6203753">
            <a:off x="6291118" y="-859130"/>
            <a:ext cx="443571" cy="2166757"/>
            <a:chOff x="6291118" y="-859130"/>
            <a:chExt cx="443571" cy="2166757"/>
          </a:xfrm>
        </p:grpSpPr>
        <p:sp>
          <p:nvSpPr>
            <p:cNvPr id="2" name="Freeform 2"/>
            <p:cNvSpPr/>
            <p:nvPr/>
          </p:nvSpPr>
          <p:spPr>
            <a:xfrm>
              <a:off x="6291118" y="-859130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3809">
            <a:off x="7186129" y="3387"/>
            <a:ext cx="426527" cy="1979116"/>
            <a:chOff x="7186129" y="3387"/>
            <a:chExt cx="426527" cy="1979116"/>
          </a:xfrm>
        </p:grpSpPr>
        <p:sp>
          <p:nvSpPr>
            <p:cNvPr id="4" name="Freeform 4"/>
            <p:cNvSpPr/>
            <p:nvPr/>
          </p:nvSpPr>
          <p:spPr>
            <a:xfrm>
              <a:off x="7186129" y="3387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1337">
            <a:off x="7466934" y="4536595"/>
            <a:ext cx="247640" cy="1209674"/>
            <a:chOff x="7466934" y="4536595"/>
            <a:chExt cx="247640" cy="1209674"/>
          </a:xfrm>
        </p:grpSpPr>
        <p:sp>
          <p:nvSpPr>
            <p:cNvPr id="6" name="Freeform 6"/>
            <p:cNvSpPr/>
            <p:nvPr/>
          </p:nvSpPr>
          <p:spPr>
            <a:xfrm>
              <a:off x="7466934" y="4536595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7042900" y="5084197"/>
            <a:ext cx="238125" cy="1104916"/>
            <a:chOff x="7042900" y="5084197"/>
            <a:chExt cx="238125" cy="1104916"/>
          </a:xfrm>
        </p:grpSpPr>
        <p:sp>
          <p:nvSpPr>
            <p:cNvPr id="8" name="Freeform 8"/>
            <p:cNvSpPr/>
            <p:nvPr/>
          </p:nvSpPr>
          <p:spPr>
            <a:xfrm>
              <a:off x="7042900" y="5084197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 rot="16200000">
            <a:off x="-952455" y="1175819"/>
            <a:ext cx="2436030" cy="2857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How do we love and care for our families</a:t>
            </a:r>
          </a:p>
        </p:txBody>
      </p:sp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895301" y="3633965"/>
            <a:ext cx="2171712" cy="0"/>
          </a:xfrm>
          <a:prstGeom prst="line">
            <a:avLst/>
          </a:prstGeom>
          <a:ln w="25146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3"/>
          <p:cNvGrpSpPr/>
          <p:nvPr/>
        </p:nvGrpSpPr>
        <p:grpSpPr>
          <a:xfrm rot="21600000">
            <a:off x="651494" y="104775"/>
            <a:ext cx="4295775" cy="952500"/>
            <a:chOff x="651494" y="104775"/>
            <a:chExt cx="4295775" cy="952500"/>
          </a:xfrm>
        </p:grpSpPr>
        <p:sp>
          <p:nvSpPr>
            <p:cNvPr id="12" name="Freeform 12"/>
            <p:cNvSpPr/>
            <p:nvPr/>
          </p:nvSpPr>
          <p:spPr>
            <a:xfrm>
              <a:off x="651494" y="104775"/>
              <a:ext cx="4295775" cy="9525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5FF">
                <a:alpha val="7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684989" y="109538"/>
            <a:ext cx="3560025" cy="942975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3713"/>
              </a:lnSpc>
            </a:pPr>
            <a:r>
              <a:rPr lang="en-US" sz="3375" b="1" i="0" spc="150">
                <a:solidFill>
                  <a:srgbClr val="459BFF">
                    <a:alpha val="100000"/>
                  </a:srgbClr>
                </a:solidFill>
                <a:latin typeface="Poppins"/>
              </a:rPr>
              <a:t>WHAT DOES IT MEAN TO </a:t>
            </a:r>
            <a:r>
              <a:rPr lang="en-US" sz="3375" b="1" i="0" spc="150">
                <a:solidFill>
                  <a:srgbClr val="CA1C86">
                    <a:alpha val="100000"/>
                  </a:srgbClr>
                </a:solidFill>
                <a:latin typeface="Poppins"/>
              </a:rPr>
              <a:t>CARE</a:t>
            </a:r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6916102" y="5022904"/>
            <a:ext cx="714375" cy="733425"/>
            <a:chOff x="6916102" y="5022904"/>
            <a:chExt cx="714375" cy="733425"/>
          </a:xfrm>
        </p:grpSpPr>
        <p:sp>
          <p:nvSpPr>
            <p:cNvPr id="15" name="Freeform 15"/>
            <p:cNvSpPr/>
            <p:nvPr/>
          </p:nvSpPr>
          <p:spPr>
            <a:xfrm>
              <a:off x="6916102" y="5022904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 rot="21600000">
            <a:off x="7092446" y="5311158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20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648814" y="1106548"/>
            <a:ext cx="5960301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6203753">
            <a:off x="6291118" y="-859130"/>
            <a:ext cx="443571" cy="2166757"/>
            <a:chOff x="6291118" y="-859130"/>
            <a:chExt cx="443571" cy="2166757"/>
          </a:xfrm>
        </p:grpSpPr>
        <p:sp>
          <p:nvSpPr>
            <p:cNvPr id="2" name="Freeform 2"/>
            <p:cNvSpPr/>
            <p:nvPr/>
          </p:nvSpPr>
          <p:spPr>
            <a:xfrm>
              <a:off x="6291118" y="-859130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3809">
            <a:off x="7186129" y="3387"/>
            <a:ext cx="426527" cy="1979116"/>
            <a:chOff x="7186129" y="3387"/>
            <a:chExt cx="426527" cy="1979116"/>
          </a:xfrm>
        </p:grpSpPr>
        <p:sp>
          <p:nvSpPr>
            <p:cNvPr id="4" name="Freeform 4"/>
            <p:cNvSpPr/>
            <p:nvPr/>
          </p:nvSpPr>
          <p:spPr>
            <a:xfrm>
              <a:off x="7186129" y="3387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1337">
            <a:off x="7382868" y="4538417"/>
            <a:ext cx="247640" cy="1209674"/>
            <a:chOff x="7382868" y="4538417"/>
            <a:chExt cx="247640" cy="1209674"/>
          </a:xfrm>
        </p:grpSpPr>
        <p:sp>
          <p:nvSpPr>
            <p:cNvPr id="6" name="Freeform 6"/>
            <p:cNvSpPr/>
            <p:nvPr/>
          </p:nvSpPr>
          <p:spPr>
            <a:xfrm>
              <a:off x="7382868" y="45384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5401187">
            <a:off x="6958828" y="5086020"/>
            <a:ext cx="238125" cy="1104916"/>
            <a:chOff x="6958828" y="5086020"/>
            <a:chExt cx="238125" cy="1104916"/>
          </a:xfrm>
        </p:grpSpPr>
        <p:sp>
          <p:nvSpPr>
            <p:cNvPr id="8" name="Freeform 8"/>
            <p:cNvSpPr/>
            <p:nvPr/>
          </p:nvSpPr>
          <p:spPr>
            <a:xfrm>
              <a:off x="6958828" y="50860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 rot="16200000">
            <a:off x="-952455" y="1175819"/>
            <a:ext cx="2436030" cy="2857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How do we love and care for our families</a:t>
            </a:r>
          </a:p>
        </p:txBody>
      </p:sp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895301" y="3633965"/>
            <a:ext cx="2171712" cy="0"/>
          </a:xfrm>
          <a:prstGeom prst="line">
            <a:avLst/>
          </a:prstGeom>
          <a:ln w="25146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3"/>
          <p:cNvGrpSpPr/>
          <p:nvPr/>
        </p:nvGrpSpPr>
        <p:grpSpPr>
          <a:xfrm rot="21600000">
            <a:off x="651494" y="104775"/>
            <a:ext cx="4295775" cy="952500"/>
            <a:chOff x="651494" y="104775"/>
            <a:chExt cx="4295775" cy="952500"/>
          </a:xfrm>
        </p:grpSpPr>
        <p:sp>
          <p:nvSpPr>
            <p:cNvPr id="12" name="Freeform 12"/>
            <p:cNvSpPr/>
            <p:nvPr/>
          </p:nvSpPr>
          <p:spPr>
            <a:xfrm>
              <a:off x="651494" y="104775"/>
              <a:ext cx="4295775" cy="9525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5FF">
                <a:alpha val="7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684989" y="109538"/>
            <a:ext cx="3560025" cy="942975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3713"/>
              </a:lnSpc>
            </a:pPr>
            <a:r>
              <a:rPr lang="en-US" sz="3375" b="1" i="0" spc="150">
                <a:solidFill>
                  <a:srgbClr val="459BFF">
                    <a:alpha val="100000"/>
                  </a:srgbClr>
                </a:solidFill>
                <a:latin typeface="Poppins"/>
              </a:rPr>
              <a:t>SUNDAY MORNING </a:t>
            </a:r>
            <a:r>
              <a:rPr lang="en-US" sz="3375" b="1" i="0" spc="150">
                <a:solidFill>
                  <a:srgbClr val="CA1C86">
                    <a:alpha val="100000"/>
                  </a:srgbClr>
                </a:solidFill>
                <a:latin typeface="Poppins"/>
              </a:rPr>
              <a:t>LOVE</a:t>
            </a:r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6916102" y="5022904"/>
            <a:ext cx="714375" cy="733425"/>
            <a:chOff x="6916102" y="5022904"/>
            <a:chExt cx="714375" cy="733425"/>
          </a:xfrm>
        </p:grpSpPr>
        <p:sp>
          <p:nvSpPr>
            <p:cNvPr id="15" name="Freeform 15"/>
            <p:cNvSpPr/>
            <p:nvPr/>
          </p:nvSpPr>
          <p:spPr>
            <a:xfrm>
              <a:off x="6916102" y="5022904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 rot="21600000">
            <a:off x="7092446" y="5311158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21</a:t>
            </a:r>
          </a:p>
        </p:txBody>
      </p:sp>
      <p:sp>
        <p:nvSpPr>
          <p:cNvPr id="18" name="TextBox 18"/>
          <p:cNvSpPr txBox="1"/>
          <p:nvPr/>
        </p:nvSpPr>
        <p:spPr>
          <a:xfrm rot="21600000">
            <a:off x="1571625" y="1447800"/>
            <a:ext cx="2197950" cy="19050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3000"/>
              </a:lnSpc>
            </a:pPr>
            <a:r>
              <a:rPr lang="en-US" sz="1500" b="1" i="0" spc="0">
                <a:solidFill>
                  <a:srgbClr val="2C3C74">
                    <a:alpha val="100000"/>
                  </a:srgbClr>
                </a:solidFill>
                <a:latin typeface="Lato"/>
              </a:rPr>
              <a:t>There is nothing more beautiful than someone who goes out of their way to make life beautiful for others.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809625" y="1311788"/>
            <a:ext cx="6096000" cy="3429000"/>
          </a:xfrm>
          <a:prstGeom prst="rect">
            <a:avLst/>
          </a:prstGeom>
        </p:spPr>
      </p:pic>
      <p:pic>
        <p:nvPicPr>
          <p:cNvPr id="21" name="Picture 20" descr="A pink hous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76F7141-DABF-9291-D84E-E36ABF4B9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93" y="4525915"/>
            <a:ext cx="598842" cy="11207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6203753">
            <a:off x="6291118" y="-859130"/>
            <a:ext cx="443571" cy="2166757"/>
            <a:chOff x="6291118" y="-859130"/>
            <a:chExt cx="443571" cy="2166757"/>
          </a:xfrm>
        </p:grpSpPr>
        <p:sp>
          <p:nvSpPr>
            <p:cNvPr id="2" name="Freeform 2"/>
            <p:cNvSpPr/>
            <p:nvPr/>
          </p:nvSpPr>
          <p:spPr>
            <a:xfrm>
              <a:off x="6291118" y="-859130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3809">
            <a:off x="7186129" y="3387"/>
            <a:ext cx="426527" cy="1979116"/>
            <a:chOff x="7186129" y="3387"/>
            <a:chExt cx="426527" cy="1979116"/>
          </a:xfrm>
        </p:grpSpPr>
        <p:sp>
          <p:nvSpPr>
            <p:cNvPr id="4" name="Freeform 4"/>
            <p:cNvSpPr/>
            <p:nvPr/>
          </p:nvSpPr>
          <p:spPr>
            <a:xfrm>
              <a:off x="7186129" y="3387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1337">
            <a:off x="7382868" y="4538417"/>
            <a:ext cx="247640" cy="1209674"/>
            <a:chOff x="7382868" y="4538417"/>
            <a:chExt cx="247640" cy="1209674"/>
          </a:xfrm>
        </p:grpSpPr>
        <p:sp>
          <p:nvSpPr>
            <p:cNvPr id="6" name="Freeform 6"/>
            <p:cNvSpPr/>
            <p:nvPr/>
          </p:nvSpPr>
          <p:spPr>
            <a:xfrm>
              <a:off x="7382868" y="45384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5401187">
            <a:off x="6958828" y="5086020"/>
            <a:ext cx="238125" cy="1104916"/>
            <a:chOff x="6958828" y="5086020"/>
            <a:chExt cx="238125" cy="1104916"/>
          </a:xfrm>
        </p:grpSpPr>
        <p:sp>
          <p:nvSpPr>
            <p:cNvPr id="8" name="Freeform 8"/>
            <p:cNvSpPr/>
            <p:nvPr/>
          </p:nvSpPr>
          <p:spPr>
            <a:xfrm>
              <a:off x="6958828" y="50860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 rot="16200000">
            <a:off x="-952455" y="1175819"/>
            <a:ext cx="2436030" cy="2857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How we work together to love our families</a:t>
            </a:r>
          </a:p>
        </p:txBody>
      </p:sp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895301" y="3633965"/>
            <a:ext cx="2171712" cy="0"/>
          </a:xfrm>
          <a:prstGeom prst="line">
            <a:avLst/>
          </a:prstGeom>
          <a:ln w="25146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3"/>
          <p:cNvGrpSpPr/>
          <p:nvPr/>
        </p:nvGrpSpPr>
        <p:grpSpPr>
          <a:xfrm rot="21600000">
            <a:off x="651494" y="104775"/>
            <a:ext cx="4295775" cy="838200"/>
            <a:chOff x="651494" y="104775"/>
            <a:chExt cx="4295775" cy="838200"/>
          </a:xfrm>
        </p:grpSpPr>
        <p:sp>
          <p:nvSpPr>
            <p:cNvPr id="12" name="Freeform 12"/>
            <p:cNvSpPr/>
            <p:nvPr/>
          </p:nvSpPr>
          <p:spPr>
            <a:xfrm>
              <a:off x="651494" y="104775"/>
              <a:ext cx="4295775" cy="838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5FF">
                <a:alpha val="70000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1600000">
            <a:off x="6897180" y="4984804"/>
            <a:ext cx="714375" cy="733425"/>
            <a:chOff x="6897180" y="4984804"/>
            <a:chExt cx="714375" cy="733425"/>
          </a:xfrm>
        </p:grpSpPr>
        <p:sp>
          <p:nvSpPr>
            <p:cNvPr id="14" name="Freeform 14"/>
            <p:cNvSpPr/>
            <p:nvPr/>
          </p:nvSpPr>
          <p:spPr>
            <a:xfrm>
              <a:off x="6897180" y="4984804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 rot="21600000">
            <a:off x="504825" y="163513"/>
            <a:ext cx="4483950" cy="72390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2850" b="0" i="0" spc="0">
                <a:solidFill>
                  <a:srgbClr val="CD298B">
                    <a:alpha val="100000"/>
                  </a:srgbClr>
                </a:solidFill>
                <a:latin typeface="Montserrat"/>
              </a:rPr>
              <a:t>How do we define TEAM?</a:t>
            </a:r>
          </a:p>
        </p:txBody>
      </p:sp>
      <p:sp>
        <p:nvSpPr>
          <p:cNvPr id="17" name="TextBox 17"/>
          <p:cNvSpPr txBox="1"/>
          <p:nvPr/>
        </p:nvSpPr>
        <p:spPr>
          <a:xfrm rot="21600000">
            <a:off x="7101971" y="5282583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22</a:t>
            </a:r>
          </a:p>
        </p:txBody>
      </p:sp>
      <p:sp>
        <p:nvSpPr>
          <p:cNvPr id="18" name="TextBox 18"/>
          <p:cNvSpPr txBox="1"/>
          <p:nvPr/>
        </p:nvSpPr>
        <p:spPr>
          <a:xfrm rot="21600000">
            <a:off x="553059" y="1428725"/>
            <a:ext cx="3222251" cy="13335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ctr">
              <a:lnSpc>
                <a:spcPts val="2100"/>
              </a:lnSpc>
            </a:pPr>
            <a:r>
              <a:rPr lang="en-US" sz="2100" b="0" i="0" spc="0" dirty="0">
                <a:solidFill>
                  <a:srgbClr val="273A64">
                    <a:alpha val="100000"/>
                  </a:srgbClr>
                </a:solidFill>
                <a:latin typeface="Montserrat"/>
              </a:rPr>
              <a:t>A small number of people with </a:t>
            </a:r>
            <a:r>
              <a:rPr lang="en-US" sz="2100" b="1" i="0" spc="0" dirty="0">
                <a:solidFill>
                  <a:srgbClr val="CD298B">
                    <a:alpha val="100000"/>
                  </a:srgbClr>
                </a:solidFill>
                <a:latin typeface="Montserrat"/>
              </a:rPr>
              <a:t>complementary skills</a:t>
            </a:r>
            <a:r>
              <a:rPr lang="en-US" sz="2100" b="0" i="0" spc="0" dirty="0">
                <a:solidFill>
                  <a:srgbClr val="CEE5FF">
                    <a:alpha val="100000"/>
                  </a:srgbClr>
                </a:solidFill>
                <a:latin typeface="Montserrat"/>
              </a:rPr>
              <a:t> </a:t>
            </a:r>
            <a:r>
              <a:rPr lang="en-US" sz="2100" b="0" i="0" spc="0" dirty="0">
                <a:solidFill>
                  <a:srgbClr val="273A64">
                    <a:alpha val="100000"/>
                  </a:srgbClr>
                </a:solidFill>
                <a:latin typeface="Montserrat"/>
              </a:rPr>
              <a:t>who are committed to a </a:t>
            </a:r>
            <a:r>
              <a:rPr lang="en-US" sz="2100" b="1" i="0" spc="0" dirty="0">
                <a:solidFill>
                  <a:srgbClr val="CD298B">
                    <a:alpha val="100000"/>
                  </a:srgbClr>
                </a:solidFill>
                <a:latin typeface="Montserrat"/>
              </a:rPr>
              <a:t>common purpose</a:t>
            </a:r>
            <a:r>
              <a:rPr lang="en-US" sz="2100" b="0" i="0" spc="0" dirty="0">
                <a:solidFill>
                  <a:srgbClr val="273A64">
                    <a:alpha val="100000"/>
                  </a:srgbClr>
                </a:solidFill>
                <a:latin typeface="Montserrat"/>
              </a:rPr>
              <a:t>,</a:t>
            </a:r>
            <a:r>
              <a:rPr lang="en-US" sz="2100" b="0" i="0" spc="0" dirty="0">
                <a:solidFill>
                  <a:srgbClr val="CEE5FF">
                    <a:alpha val="100000"/>
                  </a:srgbClr>
                </a:solidFill>
                <a:latin typeface="Montserrat"/>
              </a:rPr>
              <a:t> </a:t>
            </a:r>
            <a:r>
              <a:rPr lang="en-US" sz="2100" b="1" i="0" spc="0" dirty="0">
                <a:solidFill>
                  <a:srgbClr val="CD298B">
                    <a:alpha val="100000"/>
                  </a:srgbClr>
                </a:solidFill>
                <a:latin typeface="Montserrat"/>
              </a:rPr>
              <a:t>performance goals, </a:t>
            </a:r>
            <a:r>
              <a:rPr lang="en-US" sz="2100" b="0" i="0" spc="0" dirty="0">
                <a:solidFill>
                  <a:srgbClr val="273A64">
                    <a:alpha val="100000"/>
                  </a:srgbClr>
                </a:solidFill>
                <a:latin typeface="Montserrat"/>
              </a:rPr>
              <a:t>and approach for which they hold themselves </a:t>
            </a:r>
            <a:r>
              <a:rPr lang="en-US" sz="2100" b="1" i="0" spc="0" dirty="0">
                <a:solidFill>
                  <a:srgbClr val="CD298B">
                    <a:alpha val="100000"/>
                  </a:srgbClr>
                </a:solidFill>
                <a:latin typeface="Montserrat"/>
              </a:rPr>
              <a:t>mutually accountable</a:t>
            </a:r>
            <a:r>
              <a:rPr lang="en-US" sz="2100" b="0" i="0" spc="0" dirty="0">
                <a:solidFill>
                  <a:srgbClr val="CEE5FF">
                    <a:alpha val="100000"/>
                  </a:srgbClr>
                </a:solidFill>
                <a:latin typeface="Montserrat"/>
              </a:rPr>
              <a:t>.</a:t>
            </a:r>
          </a:p>
        </p:txBody>
      </p:sp>
      <p:pic>
        <p:nvPicPr>
          <p:cNvPr id="21" name="Picture 20" descr="A pink hous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C19614D-9B42-AB50-325C-243C16DCA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73" y="4538368"/>
            <a:ext cx="598842" cy="1120769"/>
          </a:xfrm>
          <a:prstGeom prst="rect">
            <a:avLst/>
          </a:prstGeom>
        </p:spPr>
      </p:pic>
      <p:pic>
        <p:nvPicPr>
          <p:cNvPr id="23" name="Picture 22" descr="A group of people wearing pink shirts&#10;&#10;Description automatically generated with medium confidence">
            <a:extLst>
              <a:ext uri="{FF2B5EF4-FFF2-40B4-BE49-F238E27FC236}">
                <a16:creationId xmlns:a16="http://schemas.microsoft.com/office/drawing/2014/main" id="{117AE66C-C3B6-BC0C-35BE-DB65CC060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52" y="-477456"/>
            <a:ext cx="10416101" cy="695150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16203753">
            <a:off x="6291118" y="-859130"/>
            <a:ext cx="443571" cy="2166757"/>
            <a:chOff x="6291118" y="-859130"/>
            <a:chExt cx="443571" cy="2166757"/>
          </a:xfrm>
        </p:grpSpPr>
        <p:sp>
          <p:nvSpPr>
            <p:cNvPr id="3" name="Freeform 3"/>
            <p:cNvSpPr/>
            <p:nvPr/>
          </p:nvSpPr>
          <p:spPr>
            <a:xfrm>
              <a:off x="6291118" y="-859130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3809">
            <a:off x="7186129" y="3387"/>
            <a:ext cx="426527" cy="1979116"/>
            <a:chOff x="7186129" y="3387"/>
            <a:chExt cx="426527" cy="1979116"/>
          </a:xfrm>
        </p:grpSpPr>
        <p:sp>
          <p:nvSpPr>
            <p:cNvPr id="5" name="Freeform 5"/>
            <p:cNvSpPr/>
            <p:nvPr/>
          </p:nvSpPr>
          <p:spPr>
            <a:xfrm>
              <a:off x="7186129" y="3387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1337">
            <a:off x="7382868" y="4538417"/>
            <a:ext cx="247640" cy="1209674"/>
            <a:chOff x="7382868" y="4538417"/>
            <a:chExt cx="247640" cy="1209674"/>
          </a:xfrm>
        </p:grpSpPr>
        <p:sp>
          <p:nvSpPr>
            <p:cNvPr id="7" name="Freeform 7"/>
            <p:cNvSpPr/>
            <p:nvPr/>
          </p:nvSpPr>
          <p:spPr>
            <a:xfrm>
              <a:off x="7382868" y="45384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1187">
            <a:off x="6958828" y="5086020"/>
            <a:ext cx="238125" cy="1104916"/>
            <a:chOff x="6958828" y="5086020"/>
            <a:chExt cx="238125" cy="1104916"/>
          </a:xfrm>
        </p:grpSpPr>
        <p:sp>
          <p:nvSpPr>
            <p:cNvPr id="9" name="Freeform 9"/>
            <p:cNvSpPr/>
            <p:nvPr/>
          </p:nvSpPr>
          <p:spPr>
            <a:xfrm>
              <a:off x="6958828" y="50860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 rot="16200000">
            <a:off x="-1023892" y="1247256"/>
            <a:ext cx="2436030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How do we love our families</a:t>
            </a:r>
          </a:p>
        </p:txBody>
      </p:sp>
      <p:cxnSp>
        <p:nvCxnSpPr>
          <p:cNvPr id="12" name="Straight Connector 12"/>
          <p:cNvCxnSpPr>
            <a:cxnSpLocks/>
          </p:cNvCxnSpPr>
          <p:nvPr/>
        </p:nvCxnSpPr>
        <p:spPr>
          <a:xfrm rot="5400000">
            <a:off x="-895301" y="3633965"/>
            <a:ext cx="2171712" cy="0"/>
          </a:xfrm>
          <a:prstGeom prst="line">
            <a:avLst/>
          </a:prstGeom>
          <a:ln w="25146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4"/>
          <p:cNvGrpSpPr/>
          <p:nvPr/>
        </p:nvGrpSpPr>
        <p:grpSpPr>
          <a:xfrm rot="21600000">
            <a:off x="651494" y="104775"/>
            <a:ext cx="4295775" cy="838200"/>
            <a:chOff x="651494" y="104775"/>
            <a:chExt cx="4295775" cy="838200"/>
          </a:xfrm>
        </p:grpSpPr>
        <p:sp>
          <p:nvSpPr>
            <p:cNvPr id="13" name="Freeform 13"/>
            <p:cNvSpPr/>
            <p:nvPr/>
          </p:nvSpPr>
          <p:spPr>
            <a:xfrm>
              <a:off x="651494" y="104775"/>
              <a:ext cx="4295775" cy="838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5FF">
                <a:alpha val="70000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1600000">
            <a:off x="6905625" y="4994329"/>
            <a:ext cx="714375" cy="733425"/>
            <a:chOff x="6905625" y="4994329"/>
            <a:chExt cx="714375" cy="733425"/>
          </a:xfrm>
        </p:grpSpPr>
        <p:sp>
          <p:nvSpPr>
            <p:cNvPr id="15" name="Freeform 15"/>
            <p:cNvSpPr/>
            <p:nvPr/>
          </p:nvSpPr>
          <p:spPr>
            <a:xfrm>
              <a:off x="6905625" y="499432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 rot="21600000">
            <a:off x="557406" y="356958"/>
            <a:ext cx="4483950" cy="36195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2850" b="1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TEAM DEVELOPMENT</a:t>
            </a:r>
          </a:p>
        </p:txBody>
      </p:sp>
      <p:sp>
        <p:nvSpPr>
          <p:cNvPr id="18" name="TextBox 18"/>
          <p:cNvSpPr txBox="1"/>
          <p:nvPr/>
        </p:nvSpPr>
        <p:spPr>
          <a:xfrm rot="21600000">
            <a:off x="7106726" y="5289604"/>
            <a:ext cx="3596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23</a:t>
            </a:r>
          </a:p>
        </p:txBody>
      </p:sp>
      <p:sp>
        <p:nvSpPr>
          <p:cNvPr id="19" name="TextBox 19"/>
          <p:cNvSpPr txBox="1"/>
          <p:nvPr/>
        </p:nvSpPr>
        <p:spPr>
          <a:xfrm rot="21600000">
            <a:off x="609063" y="1295997"/>
            <a:ext cx="6065100" cy="219075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marL="195500" lvl="0" indent="-161000" algn="l">
              <a:lnSpc>
                <a:spcPct val="150000"/>
              </a:lnSpc>
              <a:buSzPct val="150000"/>
              <a:buFont typeface="Montserrat"/>
              <a:buChar char="•"/>
            </a:pPr>
            <a:r>
              <a:rPr lang="en-US" sz="1725" i="0" spc="0" dirty="0">
                <a:latin typeface="Montserrat"/>
              </a:rPr>
              <a:t>Live out our core values and expected behaviors</a:t>
            </a:r>
          </a:p>
          <a:p>
            <a:pPr marL="195500" lvl="0" indent="-161000" algn="l">
              <a:lnSpc>
                <a:spcPct val="150000"/>
              </a:lnSpc>
              <a:buSzPct val="150000"/>
              <a:buFont typeface="Montserrat"/>
              <a:buChar char="•"/>
            </a:pPr>
            <a:r>
              <a:rPr lang="en-US" sz="1725" i="0" spc="0" dirty="0">
                <a:latin typeface="Montserrat"/>
              </a:rPr>
              <a:t>Encourage one another</a:t>
            </a:r>
          </a:p>
          <a:p>
            <a:pPr marL="195500" lvl="0" indent="-161000" algn="l">
              <a:lnSpc>
                <a:spcPct val="150000"/>
              </a:lnSpc>
              <a:buSzPct val="150000"/>
              <a:buFont typeface="Montserrat"/>
              <a:buChar char="•"/>
            </a:pPr>
            <a:r>
              <a:rPr lang="en-US" sz="1725" i="0" spc="0" dirty="0">
                <a:latin typeface="Montserrat"/>
              </a:rPr>
              <a:t>Communicate well</a:t>
            </a:r>
          </a:p>
          <a:p>
            <a:pPr marL="195500" lvl="0" indent="-161000" algn="l">
              <a:lnSpc>
                <a:spcPct val="150000"/>
              </a:lnSpc>
              <a:buSzPct val="150000"/>
              <a:buFont typeface="Montserrat"/>
              <a:buChar char="•"/>
            </a:pPr>
            <a:r>
              <a:rPr lang="en-US" sz="1725" i="0" spc="0" dirty="0">
                <a:latin typeface="Montserrat"/>
              </a:rPr>
              <a:t>Problem-solve with grace </a:t>
            </a:r>
            <a:r>
              <a:rPr lang="en-US" sz="1725" dirty="0">
                <a:latin typeface="Montserrat"/>
              </a:rPr>
              <a:t>&amp;</a:t>
            </a:r>
            <a:r>
              <a:rPr lang="en-US" sz="1725" i="0" spc="0" dirty="0">
                <a:latin typeface="Montserrat"/>
              </a:rPr>
              <a:t> feedback</a:t>
            </a:r>
          </a:p>
          <a:p>
            <a:pPr marL="195500" lvl="0" indent="-161000" algn="l">
              <a:lnSpc>
                <a:spcPct val="150000"/>
              </a:lnSpc>
              <a:buSzPct val="150000"/>
              <a:buFont typeface="Montserrat"/>
              <a:buChar char="•"/>
            </a:pPr>
            <a:r>
              <a:rPr lang="en-US" sz="1725" i="0" spc="0" dirty="0">
                <a:latin typeface="Montserrat"/>
              </a:rPr>
              <a:t>We're all on the same team!</a:t>
            </a:r>
          </a:p>
        </p:txBody>
      </p:sp>
      <p:sp>
        <p:nvSpPr>
          <p:cNvPr id="20" name="TextBox 20"/>
          <p:cNvSpPr txBox="1"/>
          <p:nvPr/>
        </p:nvSpPr>
        <p:spPr>
          <a:xfrm rot="21600000">
            <a:off x="1208141" y="3871153"/>
            <a:ext cx="5400481" cy="771762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3200" b="1" i="0" spc="0" dirty="0">
                <a:solidFill>
                  <a:srgbClr val="459BFF">
                    <a:alpha val="100000"/>
                  </a:srgbClr>
                </a:solidFill>
                <a:latin typeface="Montserrat"/>
              </a:rPr>
              <a:t>If you can't talk about it, </a:t>
            </a:r>
          </a:p>
          <a:p>
            <a:pPr algn="ctr">
              <a:lnSpc>
                <a:spcPts val="2250"/>
              </a:lnSpc>
            </a:pPr>
            <a:r>
              <a:rPr lang="en-US" sz="3200" b="1" i="0" spc="0" dirty="0">
                <a:solidFill>
                  <a:srgbClr val="459BFF">
                    <a:alpha val="100000"/>
                  </a:srgbClr>
                </a:solidFill>
                <a:latin typeface="Montserrat"/>
              </a:rPr>
              <a:t>you can't make it</a:t>
            </a:r>
            <a:r>
              <a:rPr lang="en-US" sz="3200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 </a:t>
            </a:r>
            <a:r>
              <a:rPr lang="en-US" sz="3200" b="1" i="0" spc="0" dirty="0">
                <a:solidFill>
                  <a:srgbClr val="459BFF">
                    <a:alpha val="100000"/>
                  </a:srgbClr>
                </a:solidFill>
                <a:latin typeface="Montserrat"/>
              </a:rPr>
              <a:t>better.</a:t>
            </a:r>
          </a:p>
        </p:txBody>
      </p:sp>
      <p:pic>
        <p:nvPicPr>
          <p:cNvPr id="22" name="Picture 21" descr="A pink hous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6CDCDC6-EDDE-B594-314D-ADB92805E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93" y="4525915"/>
            <a:ext cx="598842" cy="11207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6203753">
            <a:off x="6291118" y="-849605"/>
            <a:ext cx="443571" cy="2166757"/>
            <a:chOff x="6291118" y="-849605"/>
            <a:chExt cx="443571" cy="2166757"/>
          </a:xfrm>
        </p:grpSpPr>
        <p:sp>
          <p:nvSpPr>
            <p:cNvPr id="2" name="Freeform 2"/>
            <p:cNvSpPr/>
            <p:nvPr/>
          </p:nvSpPr>
          <p:spPr>
            <a:xfrm>
              <a:off x="6291118" y="-849605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3809">
            <a:off x="7186129" y="12912"/>
            <a:ext cx="426527" cy="1979116"/>
            <a:chOff x="7186129" y="12912"/>
            <a:chExt cx="426527" cy="1979116"/>
          </a:xfrm>
        </p:grpSpPr>
        <p:sp>
          <p:nvSpPr>
            <p:cNvPr id="4" name="Freeform 4"/>
            <p:cNvSpPr/>
            <p:nvPr/>
          </p:nvSpPr>
          <p:spPr>
            <a:xfrm>
              <a:off x="7186129" y="12912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1337">
            <a:off x="7382868" y="4538417"/>
            <a:ext cx="247640" cy="1209674"/>
            <a:chOff x="7382868" y="4538417"/>
            <a:chExt cx="247640" cy="1209674"/>
          </a:xfrm>
        </p:grpSpPr>
        <p:sp>
          <p:nvSpPr>
            <p:cNvPr id="6" name="Freeform 6"/>
            <p:cNvSpPr/>
            <p:nvPr/>
          </p:nvSpPr>
          <p:spPr>
            <a:xfrm>
              <a:off x="7382868" y="45384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5401187">
            <a:off x="6958828" y="5086020"/>
            <a:ext cx="238125" cy="1104916"/>
            <a:chOff x="6958828" y="5086020"/>
            <a:chExt cx="238125" cy="1104916"/>
          </a:xfrm>
        </p:grpSpPr>
        <p:sp>
          <p:nvSpPr>
            <p:cNvPr id="8" name="Freeform 8"/>
            <p:cNvSpPr/>
            <p:nvPr/>
          </p:nvSpPr>
          <p:spPr>
            <a:xfrm>
              <a:off x="6958828" y="50860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 rot="16200000">
            <a:off x="-1023892" y="1247256"/>
            <a:ext cx="2436030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How do we love our families</a:t>
            </a:r>
          </a:p>
        </p:txBody>
      </p:sp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895301" y="3633965"/>
            <a:ext cx="2171712" cy="0"/>
          </a:xfrm>
          <a:prstGeom prst="line">
            <a:avLst/>
          </a:prstGeom>
          <a:ln w="25146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3"/>
          <p:cNvGrpSpPr/>
          <p:nvPr/>
        </p:nvGrpSpPr>
        <p:grpSpPr>
          <a:xfrm rot="21600000">
            <a:off x="390581" y="354035"/>
            <a:ext cx="6160920" cy="1171575"/>
            <a:chOff x="441944" y="104775"/>
            <a:chExt cx="4505325" cy="1171575"/>
          </a:xfrm>
        </p:grpSpPr>
        <p:sp>
          <p:nvSpPr>
            <p:cNvPr id="12" name="Freeform 12"/>
            <p:cNvSpPr/>
            <p:nvPr/>
          </p:nvSpPr>
          <p:spPr>
            <a:xfrm>
              <a:off x="441944" y="104775"/>
              <a:ext cx="4505325" cy="11715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5FF">
                <a:alpha val="70000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1600000">
            <a:off x="6935280" y="4994329"/>
            <a:ext cx="714375" cy="733425"/>
            <a:chOff x="6935280" y="4994329"/>
            <a:chExt cx="714375" cy="733425"/>
          </a:xfrm>
        </p:grpSpPr>
        <p:sp>
          <p:nvSpPr>
            <p:cNvPr id="14" name="Freeform 14"/>
            <p:cNvSpPr/>
            <p:nvPr/>
          </p:nvSpPr>
          <p:spPr>
            <a:xfrm>
              <a:off x="6935280" y="499432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 rot="21600000">
            <a:off x="513623" y="525908"/>
            <a:ext cx="5914835" cy="108585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l">
              <a:lnSpc>
                <a:spcPts val="2850"/>
              </a:lnSpc>
            </a:pPr>
            <a:r>
              <a:rPr lang="en-US" sz="2850" b="1" i="0" spc="0" dirty="0">
                <a:solidFill>
                  <a:srgbClr val="CD298B">
                    <a:alpha val="100000"/>
                  </a:srgbClr>
                </a:solidFill>
                <a:latin typeface="Montserrat"/>
              </a:rPr>
              <a:t>Our goal: </a:t>
            </a:r>
          </a:p>
          <a:p>
            <a:pPr algn="l">
              <a:lnSpc>
                <a:spcPts val="2850"/>
              </a:lnSpc>
            </a:pPr>
            <a:r>
              <a:rPr lang="en-US" sz="2850" b="1" i="0" spc="0" dirty="0">
                <a:solidFill>
                  <a:srgbClr val="CD298B">
                    <a:alpha val="100000"/>
                  </a:srgbClr>
                </a:solidFill>
                <a:latin typeface="Montserrat"/>
              </a:rPr>
              <a:t>build teamwork &amp; connection!</a:t>
            </a:r>
          </a:p>
        </p:txBody>
      </p:sp>
      <p:sp>
        <p:nvSpPr>
          <p:cNvPr id="17" name="TextBox 17"/>
          <p:cNvSpPr txBox="1"/>
          <p:nvPr/>
        </p:nvSpPr>
        <p:spPr>
          <a:xfrm rot="21600000">
            <a:off x="7087677" y="5289604"/>
            <a:ext cx="3596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24</a:t>
            </a:r>
          </a:p>
        </p:txBody>
      </p:sp>
      <p:pic>
        <p:nvPicPr>
          <p:cNvPr id="21" name="Picture 20" descr="A pink hous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A164E89-1FAA-21E1-1D1D-880CEBAD1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24" y="4398455"/>
            <a:ext cx="598842" cy="112076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 rot="21600000">
            <a:off x="390581" y="2383741"/>
            <a:ext cx="2830022" cy="2294596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3450"/>
              </a:lnSpc>
            </a:pPr>
            <a:r>
              <a:rPr lang="en-US" sz="1400" b="0" i="0" spc="0" dirty="0">
                <a:latin typeface="Montserrat"/>
              </a:rPr>
              <a:t>“When we feel safe inside an organization, we will combine our talents and strengths and work tirelessly to face difficulties and seize opportunities."</a:t>
            </a:r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FF356414-469F-6CEE-BCBA-A572244E7DC7}"/>
              </a:ext>
            </a:extLst>
          </p:cNvPr>
          <p:cNvSpPr txBox="1"/>
          <p:nvPr/>
        </p:nvSpPr>
        <p:spPr>
          <a:xfrm rot="21600000">
            <a:off x="1073986" y="1771650"/>
            <a:ext cx="5914835" cy="108585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l">
              <a:lnSpc>
                <a:spcPts val="2850"/>
              </a:lnSpc>
            </a:pPr>
            <a:r>
              <a:rPr lang="en-US" sz="2850" b="1" i="0" spc="0" dirty="0">
                <a:solidFill>
                  <a:srgbClr val="00B0F0"/>
                </a:solidFill>
                <a:latin typeface="Montserrat"/>
              </a:rPr>
              <a:t>How important is TRUST?</a:t>
            </a:r>
          </a:p>
        </p:txBody>
      </p:sp>
      <p:pic>
        <p:nvPicPr>
          <p:cNvPr id="33" name="Picture 32" descr="A group of people wearing matching shirts&#10;&#10;Description automatically generated with low confidence">
            <a:extLst>
              <a:ext uri="{FF2B5EF4-FFF2-40B4-BE49-F238E27FC236}">
                <a16:creationId xmlns:a16="http://schemas.microsoft.com/office/drawing/2014/main" id="{14DF4B00-1740-FB0A-7791-7E74E0DDB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272" y="944153"/>
            <a:ext cx="7956704" cy="530402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6203753">
            <a:off x="6291118" y="-859130"/>
            <a:ext cx="443571" cy="2166757"/>
            <a:chOff x="6291118" y="-859130"/>
            <a:chExt cx="443571" cy="2166757"/>
          </a:xfrm>
        </p:grpSpPr>
        <p:sp>
          <p:nvSpPr>
            <p:cNvPr id="2" name="Freeform 2"/>
            <p:cNvSpPr/>
            <p:nvPr/>
          </p:nvSpPr>
          <p:spPr>
            <a:xfrm>
              <a:off x="6291118" y="-859130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3809">
            <a:off x="7186129" y="3387"/>
            <a:ext cx="426527" cy="1979116"/>
            <a:chOff x="7186129" y="3387"/>
            <a:chExt cx="426527" cy="1979116"/>
          </a:xfrm>
        </p:grpSpPr>
        <p:sp>
          <p:nvSpPr>
            <p:cNvPr id="4" name="Freeform 4"/>
            <p:cNvSpPr/>
            <p:nvPr/>
          </p:nvSpPr>
          <p:spPr>
            <a:xfrm>
              <a:off x="7186129" y="3387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1337">
            <a:off x="7382868" y="4538417"/>
            <a:ext cx="247640" cy="1209674"/>
            <a:chOff x="7382868" y="4538417"/>
            <a:chExt cx="247640" cy="1209674"/>
          </a:xfrm>
        </p:grpSpPr>
        <p:sp>
          <p:nvSpPr>
            <p:cNvPr id="6" name="Freeform 6"/>
            <p:cNvSpPr/>
            <p:nvPr/>
          </p:nvSpPr>
          <p:spPr>
            <a:xfrm>
              <a:off x="7382868" y="45384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5401187">
            <a:off x="6958828" y="5086020"/>
            <a:ext cx="238125" cy="1104916"/>
            <a:chOff x="6958828" y="5086020"/>
            <a:chExt cx="238125" cy="1104916"/>
          </a:xfrm>
        </p:grpSpPr>
        <p:sp>
          <p:nvSpPr>
            <p:cNvPr id="8" name="Freeform 8"/>
            <p:cNvSpPr/>
            <p:nvPr/>
          </p:nvSpPr>
          <p:spPr>
            <a:xfrm>
              <a:off x="6958828" y="50860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 rot="16200000">
            <a:off x="-1023892" y="1247256"/>
            <a:ext cx="2436030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How do we love our families</a:t>
            </a:r>
          </a:p>
        </p:txBody>
      </p:sp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895301" y="3633965"/>
            <a:ext cx="2171712" cy="0"/>
          </a:xfrm>
          <a:prstGeom prst="line">
            <a:avLst/>
          </a:prstGeom>
          <a:ln w="25146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5"/>
          <p:cNvGrpSpPr/>
          <p:nvPr/>
        </p:nvGrpSpPr>
        <p:grpSpPr>
          <a:xfrm rot="21600000">
            <a:off x="6935280" y="4984804"/>
            <a:ext cx="714375" cy="733425"/>
            <a:chOff x="6935280" y="4984804"/>
            <a:chExt cx="714375" cy="733425"/>
          </a:xfrm>
        </p:grpSpPr>
        <p:sp>
          <p:nvSpPr>
            <p:cNvPr id="14" name="Freeform 14"/>
            <p:cNvSpPr/>
            <p:nvPr/>
          </p:nvSpPr>
          <p:spPr>
            <a:xfrm>
              <a:off x="6935280" y="4984804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 rot="21600000">
            <a:off x="1362073" y="3304995"/>
            <a:ext cx="4483950" cy="36195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285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Reflection </a:t>
            </a:r>
          </a:p>
        </p:txBody>
      </p:sp>
      <p:grpSp>
        <p:nvGrpSpPr>
          <p:cNvPr id="21" name="Group 13">
            <a:extLst>
              <a:ext uri="{FF2B5EF4-FFF2-40B4-BE49-F238E27FC236}">
                <a16:creationId xmlns:a16="http://schemas.microsoft.com/office/drawing/2014/main" id="{5C77EBEC-3AB7-FD62-0657-F6B6F8799113}"/>
              </a:ext>
            </a:extLst>
          </p:cNvPr>
          <p:cNvGrpSpPr/>
          <p:nvPr/>
        </p:nvGrpSpPr>
        <p:grpSpPr>
          <a:xfrm rot="21600000">
            <a:off x="685080" y="742577"/>
            <a:ext cx="6206280" cy="2359126"/>
            <a:chOff x="646012" y="-366"/>
            <a:chExt cx="4295775" cy="838200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BE35D1D3-3053-DC30-9025-AAB3FC863122}"/>
                </a:ext>
              </a:extLst>
            </p:cNvPr>
            <p:cNvSpPr/>
            <p:nvPr/>
          </p:nvSpPr>
          <p:spPr>
            <a:xfrm>
              <a:off x="646012" y="-366"/>
              <a:ext cx="4295775" cy="838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5FF">
                <a:alpha val="70000"/>
              </a:srgbClr>
            </a:solidFill>
          </p:spPr>
          <p:txBody>
            <a:bodyPr/>
            <a:lstStyle/>
            <a:p>
              <a:endParaRPr lang="en-US" dirty="0">
                <a:solidFill>
                  <a:srgbClr val="7030A0"/>
                </a:solidFill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 rot="21600000">
            <a:off x="7116252" y="5280079"/>
            <a:ext cx="3596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25</a:t>
            </a:r>
          </a:p>
        </p:txBody>
      </p:sp>
      <p:sp>
        <p:nvSpPr>
          <p:cNvPr id="18" name="TextBox 18"/>
          <p:cNvSpPr txBox="1"/>
          <p:nvPr/>
        </p:nvSpPr>
        <p:spPr>
          <a:xfrm rot="21600000">
            <a:off x="1133804" y="793245"/>
            <a:ext cx="6065100" cy="26289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>
              <a:lnSpc>
                <a:spcPct val="150000"/>
              </a:lnSpc>
            </a:pPr>
            <a:r>
              <a:rPr lang="en-US" sz="1600" b="0" i="0" u="sng" spc="0" dirty="0">
                <a:solidFill>
                  <a:srgbClr val="C91C86">
                    <a:alpha val="100000"/>
                  </a:srgbClr>
                </a:solidFill>
                <a:latin typeface="Montserrat"/>
              </a:rPr>
              <a:t>Connection</a:t>
            </a:r>
            <a:r>
              <a:rPr lang="en-US" sz="160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 can happen if we feel safe enough.</a:t>
            </a:r>
          </a:p>
          <a:p>
            <a:pPr>
              <a:lnSpc>
                <a:spcPct val="150000"/>
              </a:lnSpc>
            </a:pPr>
            <a:r>
              <a:rPr lang="en-US" sz="1600" b="0" i="0" u="sng" spc="0" dirty="0">
                <a:solidFill>
                  <a:srgbClr val="C91C86">
                    <a:alpha val="100000"/>
                  </a:srgbClr>
                </a:solidFill>
                <a:latin typeface="Montserrat"/>
              </a:rPr>
              <a:t>Ease</a:t>
            </a:r>
            <a:r>
              <a:rPr lang="en-US" sz="1600" b="0" i="0" spc="0" dirty="0">
                <a:solidFill>
                  <a:srgbClr val="C91C86">
                    <a:alpha val="100000"/>
                  </a:srgbClr>
                </a:solidFill>
                <a:latin typeface="Montserrat"/>
              </a:rPr>
              <a:t> </a:t>
            </a:r>
            <a:r>
              <a:rPr lang="en-US" sz="160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is often a byproduct of feeling safe enough.</a:t>
            </a:r>
          </a:p>
          <a:p>
            <a:pPr>
              <a:lnSpc>
                <a:spcPct val="150000"/>
              </a:lnSpc>
            </a:pPr>
            <a:r>
              <a:rPr lang="en-US" sz="1600" b="0" i="0" u="sng" spc="0" dirty="0">
                <a:solidFill>
                  <a:srgbClr val="C91C86">
                    <a:alpha val="100000"/>
                  </a:srgbClr>
                </a:solidFill>
                <a:latin typeface="Montserrat"/>
              </a:rPr>
              <a:t>Integration</a:t>
            </a:r>
            <a:r>
              <a:rPr lang="en-US" sz="160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 is possible when we feel safe enough.</a:t>
            </a:r>
          </a:p>
          <a:p>
            <a:pPr>
              <a:lnSpc>
                <a:spcPct val="150000"/>
              </a:lnSpc>
            </a:pPr>
            <a:r>
              <a:rPr lang="en-US" sz="1600" b="0" i="0" u="sng" spc="0" dirty="0">
                <a:solidFill>
                  <a:srgbClr val="C91C86">
                    <a:alpha val="100000"/>
                  </a:srgbClr>
                </a:solidFill>
                <a:latin typeface="Montserrat"/>
              </a:rPr>
              <a:t>Joy and Laughter</a:t>
            </a:r>
            <a:r>
              <a:rPr lang="en-US" sz="160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 come when we feel safe enough.</a:t>
            </a:r>
          </a:p>
          <a:p>
            <a:pPr>
              <a:lnSpc>
                <a:spcPct val="150000"/>
              </a:lnSpc>
            </a:pPr>
            <a:r>
              <a:rPr lang="en-US" sz="1600" b="0" i="0" u="sng" spc="0" dirty="0">
                <a:solidFill>
                  <a:srgbClr val="C91C86">
                    <a:alpha val="100000"/>
                  </a:srgbClr>
                </a:solidFill>
                <a:latin typeface="Montserrat"/>
              </a:rPr>
              <a:t>Healing</a:t>
            </a:r>
            <a:r>
              <a:rPr lang="en-US" sz="160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 is a byproduct of feeling safe enough.</a:t>
            </a:r>
          </a:p>
          <a:p>
            <a:pPr>
              <a:lnSpc>
                <a:spcPct val="150000"/>
              </a:lnSpc>
            </a:pPr>
            <a:r>
              <a:rPr lang="en-US" sz="1600" b="1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Sometimes all we need is to </a:t>
            </a:r>
            <a:r>
              <a:rPr lang="en-US" sz="1600" b="1" i="0" spc="0" dirty="0">
                <a:solidFill>
                  <a:srgbClr val="C91C86">
                    <a:alpha val="100000"/>
                  </a:srgbClr>
                </a:solidFill>
                <a:latin typeface="Montserrat"/>
              </a:rPr>
              <a:t>feel safe enough</a:t>
            </a:r>
            <a:r>
              <a:rPr lang="en-US" sz="1600" b="1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 rot="21600000">
            <a:off x="832077" y="3892836"/>
            <a:ext cx="6284175" cy="1543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1350" b="0" i="0" spc="0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What kinds of "safeness" do our families need to experience?</a:t>
            </a:r>
          </a:p>
          <a:p>
            <a:pPr algn="l">
              <a:lnSpc>
                <a:spcPts val="1350"/>
              </a:lnSpc>
            </a:pPr>
            <a:endParaRPr lang="en-US" sz="1350" b="0" i="0" spc="0" dirty="0">
              <a:solidFill>
                <a:srgbClr val="000000">
                  <a:alpha val="100000"/>
                </a:srgbClr>
              </a:solidFill>
              <a:latin typeface="Montserrat" pitchFamily="2" charset="77"/>
            </a:endParaRPr>
          </a:p>
          <a:p>
            <a:pPr algn="l">
              <a:lnSpc>
                <a:spcPts val="1350"/>
              </a:lnSpc>
            </a:pPr>
            <a:r>
              <a:rPr lang="en-US" sz="1350" b="0" i="0" spc="0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What parts of our schedule and retreat preparations create chances for families to feel safe?</a:t>
            </a:r>
          </a:p>
          <a:p>
            <a:pPr algn="l">
              <a:lnSpc>
                <a:spcPts val="1350"/>
              </a:lnSpc>
            </a:pPr>
            <a:endParaRPr lang="en-US" sz="1350" b="0" i="0" spc="0" dirty="0">
              <a:solidFill>
                <a:srgbClr val="000000">
                  <a:alpha val="100000"/>
                </a:srgbClr>
              </a:solidFill>
              <a:latin typeface="Montserrat" pitchFamily="2" charset="77"/>
            </a:endParaRPr>
          </a:p>
          <a:p>
            <a:pPr algn="l">
              <a:lnSpc>
                <a:spcPts val="1350"/>
              </a:lnSpc>
            </a:pPr>
            <a:r>
              <a:rPr lang="en-US" sz="1350" b="0" i="0" spc="0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How will we know if we have created safe spaces for our families?</a:t>
            </a:r>
          </a:p>
          <a:p>
            <a:pPr algn="l">
              <a:lnSpc>
                <a:spcPts val="1350"/>
              </a:lnSpc>
            </a:pPr>
            <a:endParaRPr lang="en-US" sz="1350" b="0" i="0" spc="0" dirty="0">
              <a:solidFill>
                <a:srgbClr val="000000">
                  <a:alpha val="100000"/>
                </a:srgbClr>
              </a:solidFill>
              <a:latin typeface="Lato"/>
            </a:endParaRPr>
          </a:p>
        </p:txBody>
      </p:sp>
      <p:grpSp>
        <p:nvGrpSpPr>
          <p:cNvPr id="23" name="Group 13">
            <a:extLst>
              <a:ext uri="{FF2B5EF4-FFF2-40B4-BE49-F238E27FC236}">
                <a16:creationId xmlns:a16="http://schemas.microsoft.com/office/drawing/2014/main" id="{DFDDD998-2A7D-8CAD-897A-5EF8740318A1}"/>
              </a:ext>
            </a:extLst>
          </p:cNvPr>
          <p:cNvGrpSpPr/>
          <p:nvPr/>
        </p:nvGrpSpPr>
        <p:grpSpPr>
          <a:xfrm rot="21600000">
            <a:off x="671208" y="3226659"/>
            <a:ext cx="6234024" cy="491784"/>
            <a:chOff x="646012" y="-366"/>
            <a:chExt cx="4295775" cy="838200"/>
          </a:xfrm>
          <a:solidFill>
            <a:srgbClr val="C852B0">
              <a:alpha val="37000"/>
            </a:srgbClr>
          </a:solidFill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C5DC056-DC3B-04E4-AC44-FF5A97375A28}"/>
                </a:ext>
              </a:extLst>
            </p:cNvPr>
            <p:cNvSpPr/>
            <p:nvPr/>
          </p:nvSpPr>
          <p:spPr>
            <a:xfrm>
              <a:off x="646012" y="-366"/>
              <a:ext cx="4295775" cy="838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5" name="Picture 24" descr="A pink hous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0758502-E61E-A117-B17F-9FE24277C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16" y="4409739"/>
            <a:ext cx="598842" cy="11207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6203753">
            <a:off x="6291118" y="-859130"/>
            <a:ext cx="443571" cy="2166757"/>
            <a:chOff x="6291118" y="-859130"/>
            <a:chExt cx="443571" cy="2166757"/>
          </a:xfrm>
        </p:grpSpPr>
        <p:sp>
          <p:nvSpPr>
            <p:cNvPr id="2" name="Freeform 2"/>
            <p:cNvSpPr/>
            <p:nvPr/>
          </p:nvSpPr>
          <p:spPr>
            <a:xfrm>
              <a:off x="6291118" y="-859130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3809">
            <a:off x="7186129" y="3387"/>
            <a:ext cx="426527" cy="1979116"/>
            <a:chOff x="7186129" y="3387"/>
            <a:chExt cx="426527" cy="1979116"/>
          </a:xfrm>
        </p:grpSpPr>
        <p:sp>
          <p:nvSpPr>
            <p:cNvPr id="4" name="Freeform 4"/>
            <p:cNvSpPr/>
            <p:nvPr/>
          </p:nvSpPr>
          <p:spPr>
            <a:xfrm>
              <a:off x="7186129" y="3387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1337">
            <a:off x="7382868" y="4538417"/>
            <a:ext cx="247640" cy="1209674"/>
            <a:chOff x="7382868" y="4538417"/>
            <a:chExt cx="247640" cy="1209674"/>
          </a:xfrm>
        </p:grpSpPr>
        <p:sp>
          <p:nvSpPr>
            <p:cNvPr id="6" name="Freeform 6"/>
            <p:cNvSpPr/>
            <p:nvPr/>
          </p:nvSpPr>
          <p:spPr>
            <a:xfrm>
              <a:off x="7382868" y="45384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5401187">
            <a:off x="6958828" y="5086020"/>
            <a:ext cx="238125" cy="1104916"/>
            <a:chOff x="6958828" y="5086020"/>
            <a:chExt cx="238125" cy="1104916"/>
          </a:xfrm>
        </p:grpSpPr>
        <p:sp>
          <p:nvSpPr>
            <p:cNvPr id="8" name="Freeform 8"/>
            <p:cNvSpPr/>
            <p:nvPr/>
          </p:nvSpPr>
          <p:spPr>
            <a:xfrm>
              <a:off x="6958828" y="50860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 rot="16200000">
            <a:off x="-1023892" y="1247256"/>
            <a:ext cx="2436030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How do we love our families</a:t>
            </a:r>
          </a:p>
        </p:txBody>
      </p:sp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895301" y="3633965"/>
            <a:ext cx="2171712" cy="0"/>
          </a:xfrm>
          <a:prstGeom prst="line">
            <a:avLst/>
          </a:prstGeom>
          <a:ln w="25146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3"/>
          <p:cNvGrpSpPr/>
          <p:nvPr/>
        </p:nvGrpSpPr>
        <p:grpSpPr>
          <a:xfrm rot="21600000">
            <a:off x="549214" y="226661"/>
            <a:ext cx="4295775" cy="885825"/>
            <a:chOff x="530752" y="10407"/>
            <a:chExt cx="4295775" cy="885825"/>
          </a:xfrm>
        </p:grpSpPr>
        <p:sp>
          <p:nvSpPr>
            <p:cNvPr id="12" name="Freeform 12"/>
            <p:cNvSpPr/>
            <p:nvPr/>
          </p:nvSpPr>
          <p:spPr>
            <a:xfrm>
              <a:off x="530752" y="10407"/>
              <a:ext cx="4295775" cy="8858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5FF">
                <a:alpha val="70000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1600000">
            <a:off x="6897180" y="4984804"/>
            <a:ext cx="714375" cy="733425"/>
            <a:chOff x="6897180" y="4984804"/>
            <a:chExt cx="714375" cy="733425"/>
          </a:xfrm>
        </p:grpSpPr>
        <p:sp>
          <p:nvSpPr>
            <p:cNvPr id="14" name="Freeform 14"/>
            <p:cNvSpPr/>
            <p:nvPr/>
          </p:nvSpPr>
          <p:spPr>
            <a:xfrm>
              <a:off x="6897180" y="4984804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 rot="21600000">
            <a:off x="352425" y="268288"/>
            <a:ext cx="4483950" cy="72390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280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Conversations</a:t>
            </a:r>
            <a:r>
              <a:rPr lang="en-US" sz="285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 are </a:t>
            </a:r>
          </a:p>
          <a:p>
            <a:pPr algn="ctr">
              <a:lnSpc>
                <a:spcPts val="2850"/>
              </a:lnSpc>
            </a:pPr>
            <a:r>
              <a:rPr lang="en-US" sz="285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key to Connection</a:t>
            </a:r>
          </a:p>
        </p:txBody>
      </p:sp>
      <p:sp>
        <p:nvSpPr>
          <p:cNvPr id="17" name="TextBox 17"/>
          <p:cNvSpPr txBox="1"/>
          <p:nvPr/>
        </p:nvSpPr>
        <p:spPr>
          <a:xfrm rot="21600000">
            <a:off x="696487" y="761781"/>
            <a:ext cx="6227025" cy="25717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endParaRPr dirty="0"/>
          </a:p>
          <a:p>
            <a:pPr algn="l">
              <a:lnSpc>
                <a:spcPts val="1350"/>
              </a:lnSpc>
            </a:pPr>
            <a:endParaRPr dirty="0"/>
          </a:p>
          <a:p>
            <a:pPr algn="l">
              <a:lnSpc>
                <a:spcPts val="1350"/>
              </a:lnSpc>
            </a:pPr>
            <a:endParaRPr dirty="0"/>
          </a:p>
          <a:p>
            <a:pPr algn="ctr">
              <a:lnSpc>
                <a:spcPts val="1350"/>
              </a:lnSpc>
            </a:pPr>
            <a:r>
              <a:rPr lang="en-US" sz="1350" b="1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"Hospitality is when someone leaves you feeling better about themselves, not better about you.”</a:t>
            </a:r>
          </a:p>
          <a:p>
            <a:pPr algn="ctr">
              <a:lnSpc>
                <a:spcPts val="1350"/>
              </a:lnSpc>
            </a:pPr>
            <a:endParaRPr lang="en-US" sz="1350" b="1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350"/>
              </a:lnSpc>
            </a:pPr>
            <a:endParaRPr lang="en-US" sz="1350" b="1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350"/>
              </a:lnSpc>
            </a:pPr>
            <a:r>
              <a:rPr lang="en-US" sz="1350" b="1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“As a volunteer, you need to be interested, not interesting.”</a:t>
            </a:r>
          </a:p>
          <a:p>
            <a:pPr algn="ctr">
              <a:lnSpc>
                <a:spcPts val="1350"/>
              </a:lnSpc>
            </a:pPr>
            <a:endParaRPr lang="en-US" sz="1350" b="1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350"/>
              </a:lnSpc>
            </a:pPr>
            <a:r>
              <a:rPr lang="en-US" sz="135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How do these quotes help you understand how to participate in conversations with the people you will interact with this week?</a:t>
            </a:r>
          </a:p>
          <a:p>
            <a:pPr algn="l">
              <a:lnSpc>
                <a:spcPts val="1350"/>
              </a:lnSpc>
            </a:pPr>
            <a:endParaRPr lang="en-US" sz="135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l">
              <a:lnSpc>
                <a:spcPts val="1350"/>
              </a:lnSpc>
            </a:pPr>
            <a:endParaRPr lang="en-US" sz="135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l">
              <a:lnSpc>
                <a:spcPts val="1350"/>
              </a:lnSpc>
            </a:pPr>
            <a:endParaRPr lang="en-US" sz="135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l">
              <a:lnSpc>
                <a:spcPts val="1350"/>
              </a:lnSpc>
            </a:pPr>
            <a:endParaRPr lang="en-US" sz="135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</p:txBody>
      </p:sp>
      <p:sp>
        <p:nvSpPr>
          <p:cNvPr id="18" name="TextBox 18"/>
          <p:cNvSpPr txBox="1"/>
          <p:nvPr/>
        </p:nvSpPr>
        <p:spPr>
          <a:xfrm rot="21600000">
            <a:off x="7116252" y="5318179"/>
            <a:ext cx="3596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26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852418" y="2891166"/>
            <a:ext cx="5829300" cy="2694717"/>
          </a:xfrm>
          <a:prstGeom prst="rect">
            <a:avLst/>
          </a:prstGeom>
        </p:spPr>
      </p:pic>
      <p:pic>
        <p:nvPicPr>
          <p:cNvPr id="21" name="Picture 20" descr="A pink hous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113C84F-4EB9-FF9A-25B1-CED4ABFCB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39" y="4424419"/>
            <a:ext cx="598842" cy="112076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1779559">
            <a:off x="-69252" y="-1644382"/>
            <a:ext cx="9528715" cy="3972451"/>
            <a:chOff x="-69252" y="-1644382"/>
            <a:chExt cx="9528715" cy="3972451"/>
          </a:xfrm>
        </p:grpSpPr>
        <p:sp>
          <p:nvSpPr>
            <p:cNvPr id="2" name="Freeform 2"/>
            <p:cNvSpPr/>
            <p:nvPr/>
          </p:nvSpPr>
          <p:spPr>
            <a:xfrm>
              <a:off x="-69252" y="-1644382"/>
              <a:ext cx="9528715" cy="3972451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 rot="21600000">
            <a:off x="487494" y="1967884"/>
            <a:ext cx="5045925" cy="1047750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 dirty="0">
                <a:latin typeface="Poppins"/>
              </a:rPr>
              <a:t>Retreat </a:t>
            </a:r>
          </a:p>
          <a:p>
            <a:pPr algn="l">
              <a:lnSpc>
                <a:spcPts val="4125"/>
              </a:lnSpc>
            </a:pPr>
            <a:r>
              <a:rPr lang="en-US" sz="3750" b="1" i="0" spc="150" dirty="0">
                <a:latin typeface="Poppins"/>
              </a:rPr>
              <a:t>Schedule</a:t>
            </a:r>
          </a:p>
        </p:txBody>
      </p:sp>
      <p:sp>
        <p:nvSpPr>
          <p:cNvPr id="5" name="TextBox 5"/>
          <p:cNvSpPr txBox="1"/>
          <p:nvPr/>
        </p:nvSpPr>
        <p:spPr>
          <a:xfrm rot="16200000">
            <a:off x="-737004" y="2286415"/>
            <a:ext cx="20455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 dirty="0">
                <a:solidFill>
                  <a:srgbClr val="273A64">
                    <a:alpha val="100000"/>
                  </a:srgbClr>
                </a:solidFill>
                <a:latin typeface="Nunito"/>
              </a:rPr>
              <a:t>RETREAT SCHEDULE</a:t>
            </a:r>
          </a:p>
        </p:txBody>
      </p:sp>
      <p:grpSp>
        <p:nvGrpSpPr>
          <p:cNvPr id="7" name="Group 7"/>
          <p:cNvGrpSpPr/>
          <p:nvPr/>
        </p:nvGrpSpPr>
        <p:grpSpPr>
          <a:xfrm rot="21600000">
            <a:off x="6897180" y="4975279"/>
            <a:ext cx="714375" cy="733425"/>
            <a:chOff x="6897180" y="4975279"/>
            <a:chExt cx="714375" cy="733425"/>
          </a:xfrm>
        </p:grpSpPr>
        <p:sp>
          <p:nvSpPr>
            <p:cNvPr id="6" name="Freeform 6"/>
            <p:cNvSpPr/>
            <p:nvPr/>
          </p:nvSpPr>
          <p:spPr>
            <a:xfrm>
              <a:off x="6897180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cxnSp>
        <p:nvCxnSpPr>
          <p:cNvPr id="8" name="Straight Connector 8"/>
          <p:cNvCxnSpPr>
            <a:cxnSpLocks/>
          </p:cNvCxnSpPr>
          <p:nvPr/>
        </p:nvCxnSpPr>
        <p:spPr>
          <a:xfrm rot="6444514">
            <a:off x="7070636" y="5353421"/>
            <a:ext cx="434249" cy="0"/>
          </a:xfrm>
          <a:prstGeom prst="line">
            <a:avLst/>
          </a:prstGeom>
          <a:ln w="24765">
            <a:solidFill>
              <a:srgbClr val="FFFF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 rot="21600000">
            <a:off x="6978146" y="5206383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03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7259127" y="5403904"/>
            <a:ext cx="3596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08</a:t>
            </a:r>
          </a:p>
        </p:txBody>
      </p:sp>
      <p:grpSp>
        <p:nvGrpSpPr>
          <p:cNvPr id="12" name="Group 12"/>
          <p:cNvGrpSpPr/>
          <p:nvPr/>
        </p:nvGrpSpPr>
        <p:grpSpPr>
          <a:xfrm rot="9959100">
            <a:off x="-755053" y="2899049"/>
            <a:ext cx="9528715" cy="3972451"/>
            <a:chOff x="-755053" y="2899049"/>
            <a:chExt cx="9528715" cy="3972451"/>
          </a:xfrm>
        </p:grpSpPr>
        <p:sp>
          <p:nvSpPr>
            <p:cNvPr id="11" name="Freeform 11"/>
            <p:cNvSpPr/>
            <p:nvPr/>
          </p:nvSpPr>
          <p:spPr>
            <a:xfrm>
              <a:off x="-755053" y="2899049"/>
              <a:ext cx="9528715" cy="3972451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cxnSp>
        <p:nvCxnSpPr>
          <p:cNvPr id="13" name="Straight Connector 13"/>
          <p:cNvCxnSpPr>
            <a:cxnSpLocks/>
          </p:cNvCxnSpPr>
          <p:nvPr/>
        </p:nvCxnSpPr>
        <p:spPr>
          <a:xfrm rot="5400000">
            <a:off x="-1309116" y="4691476"/>
            <a:ext cx="3152787" cy="0"/>
          </a:xfrm>
          <a:prstGeom prst="line">
            <a:avLst/>
          </a:prstGeom>
          <a:ln w="29718">
            <a:solidFill>
              <a:srgbClr val="CA1C8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4"/>
          <p:cNvSpPr txBox="1"/>
          <p:nvPr/>
        </p:nvSpPr>
        <p:spPr>
          <a:xfrm rot="21600000">
            <a:off x="1876425" y="3705225"/>
            <a:ext cx="5169750" cy="13716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00"/>
              </a:lnSpc>
            </a:pPr>
            <a:r>
              <a:rPr lang="en-US" sz="1800" b="0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Everything on the schedule is </a:t>
            </a:r>
            <a:r>
              <a:rPr lang="en-US" sz="1800" b="1" i="0" spc="0" dirty="0">
                <a:solidFill>
                  <a:srgbClr val="CA1C86">
                    <a:alpha val="100000"/>
                  </a:srgbClr>
                </a:solidFill>
                <a:latin typeface="Montserrat"/>
              </a:rPr>
              <a:t>100% optional</a:t>
            </a:r>
            <a:r>
              <a:rPr lang="en-US" sz="1800" b="0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 for families. Always encourage your family to come, but never make them feel obligated. Do not take it personally if your family does not participate in all activities; it has nothing to do with YOU or Little Pink. </a:t>
            </a:r>
          </a:p>
        </p:txBody>
      </p:sp>
      <p:sp>
        <p:nvSpPr>
          <p:cNvPr id="15" name="TextBox 15"/>
          <p:cNvSpPr txBox="1"/>
          <p:nvPr/>
        </p:nvSpPr>
        <p:spPr>
          <a:xfrm rot="21600000">
            <a:off x="1819275" y="314325"/>
            <a:ext cx="4950675" cy="11430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00"/>
              </a:lnSpc>
            </a:pPr>
            <a:r>
              <a:rPr lang="en-US" sz="1800" b="1" i="0" spc="0" dirty="0">
                <a:solidFill>
                  <a:srgbClr val="00B0F0"/>
                </a:solidFill>
                <a:latin typeface="Montserrat"/>
              </a:rPr>
              <a:t>The schedule has been meticulously planned by the Retreat Coordinator, Team Pink, and the local community to meet the Little Pink goals. Remember to communicate thanks.</a:t>
            </a:r>
          </a:p>
        </p:txBody>
      </p:sp>
      <p:grpSp>
        <p:nvGrpSpPr>
          <p:cNvPr id="17" name="Group 17"/>
          <p:cNvGrpSpPr/>
          <p:nvPr/>
        </p:nvGrpSpPr>
        <p:grpSpPr>
          <a:xfrm rot="21600000">
            <a:off x="6906577" y="4981575"/>
            <a:ext cx="714375" cy="733425"/>
            <a:chOff x="6906577" y="4981575"/>
            <a:chExt cx="714375" cy="733425"/>
          </a:xfrm>
        </p:grpSpPr>
        <p:sp>
          <p:nvSpPr>
            <p:cNvPr id="16" name="Freeform 16"/>
            <p:cNvSpPr/>
            <p:nvPr/>
          </p:nvSpPr>
          <p:spPr>
            <a:xfrm>
              <a:off x="6906577" y="4981575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18" name="TextBox 18"/>
          <p:cNvSpPr txBox="1"/>
          <p:nvPr/>
        </p:nvSpPr>
        <p:spPr>
          <a:xfrm rot="21600000">
            <a:off x="7101971" y="5282583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459BFF">
                    <a:alpha val="100000"/>
                  </a:srgbClr>
                </a:solidFill>
                <a:latin typeface="Nunito"/>
              </a:rPr>
              <a:t>27</a:t>
            </a:r>
          </a:p>
        </p:txBody>
      </p:sp>
      <p:pic>
        <p:nvPicPr>
          <p:cNvPr id="20" name="Picture 19" descr="A pink hous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7E38B1-C766-41AB-3FC2-3A58D3AE2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24" y="4398455"/>
            <a:ext cx="598842" cy="112076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756084" y="1585912"/>
            <a:ext cx="5657850" cy="3886289"/>
            <a:chOff x="756084" y="1585913"/>
            <a:chExt cx="5657850" cy="3638550"/>
          </a:xfrm>
        </p:grpSpPr>
        <p:sp>
          <p:nvSpPr>
            <p:cNvPr id="2" name="Freeform 2"/>
            <p:cNvSpPr/>
            <p:nvPr/>
          </p:nvSpPr>
          <p:spPr>
            <a:xfrm>
              <a:off x="756084" y="1585913"/>
              <a:ext cx="5657850" cy="36385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9E9">
                <a:alpha val="52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3760966" y="1023302"/>
            <a:ext cx="4057602" cy="3124143"/>
            <a:chOff x="476274" y="2298440"/>
            <a:chExt cx="4057602" cy="3124143"/>
          </a:xfrm>
        </p:grpSpPr>
        <p:sp>
          <p:nvSpPr>
            <p:cNvPr id="4" name="Freeform 4"/>
            <p:cNvSpPr/>
            <p:nvPr/>
          </p:nvSpPr>
          <p:spPr>
            <a:xfrm>
              <a:off x="476274" y="2298440"/>
              <a:ext cx="4057602" cy="312414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1C86">
                <a:alpha val="97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-584948" y="463426"/>
            <a:ext cx="5865159" cy="83820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r">
              <a:lnSpc>
                <a:spcPts val="3300"/>
              </a:lnSpc>
            </a:pPr>
            <a:r>
              <a:rPr lang="en-US" sz="3300" b="1" i="0" spc="150" dirty="0">
                <a:solidFill>
                  <a:srgbClr val="459BFF">
                    <a:alpha val="100000"/>
                  </a:srgbClr>
                </a:solidFill>
                <a:latin typeface="Poppins"/>
              </a:rPr>
              <a:t>Pre Check-in FOCUS </a:t>
            </a:r>
          </a:p>
        </p:txBody>
      </p:sp>
      <p:cxnSp>
        <p:nvCxnSpPr>
          <p:cNvPr id="7" name="Straight Connector 7"/>
          <p:cNvCxnSpPr>
            <a:cxnSpLocks/>
          </p:cNvCxnSpPr>
          <p:nvPr/>
        </p:nvCxnSpPr>
        <p:spPr>
          <a:xfrm rot="5400000">
            <a:off x="-1204863" y="3925621"/>
            <a:ext cx="3019437" cy="0"/>
          </a:xfrm>
          <a:prstGeom prst="line">
            <a:avLst/>
          </a:prstGeom>
          <a:ln w="22860">
            <a:solidFill>
              <a:srgbClr val="459B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/>
          <p:nvPr/>
        </p:nvSpPr>
        <p:spPr>
          <a:xfrm rot="16200000">
            <a:off x="-847680" y="1261543"/>
            <a:ext cx="23122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Do you know their names?</a:t>
            </a: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7454391" y="4491038"/>
            <a:ext cx="238125" cy="1181100"/>
            <a:chOff x="7454391" y="4491038"/>
            <a:chExt cx="238125" cy="1181100"/>
          </a:xfrm>
        </p:grpSpPr>
        <p:sp>
          <p:nvSpPr>
            <p:cNvPr id="9" name="Freeform 9"/>
            <p:cNvSpPr/>
            <p:nvPr/>
          </p:nvSpPr>
          <p:spPr>
            <a:xfrm>
              <a:off x="7454391" y="4491038"/>
              <a:ext cx="238125" cy="11811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7011498" y="5038807"/>
            <a:ext cx="238125" cy="1104916"/>
            <a:chOff x="7011498" y="5038807"/>
            <a:chExt cx="238125" cy="1104916"/>
          </a:xfrm>
        </p:grpSpPr>
        <p:sp>
          <p:nvSpPr>
            <p:cNvPr id="11" name="Freeform 11"/>
            <p:cNvSpPr/>
            <p:nvPr/>
          </p:nvSpPr>
          <p:spPr>
            <a:xfrm>
              <a:off x="7011498" y="5038807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4095937" y="1347123"/>
            <a:ext cx="3598125" cy="24765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500"/>
              </a:lnSpc>
            </a:pPr>
            <a:r>
              <a:rPr lang="en-US" sz="1500" b="1" i="0" spc="0" dirty="0">
                <a:solidFill>
                  <a:srgbClr val="FFFFFF">
                    <a:alpha val="100000"/>
                  </a:srgbClr>
                </a:solidFill>
                <a:latin typeface="Lato"/>
              </a:rPr>
              <a:t>Become familiar with the schedule</a:t>
            </a:r>
          </a:p>
          <a:p>
            <a:pPr algn="l">
              <a:lnSpc>
                <a:spcPts val="1500"/>
              </a:lnSpc>
            </a:pPr>
            <a:endParaRPr lang="en-US" sz="1500" b="1" i="0" spc="0" dirty="0">
              <a:solidFill>
                <a:srgbClr val="FFFFFF">
                  <a:alpha val="100000"/>
                </a:srgbClr>
              </a:solidFill>
              <a:latin typeface="Lato"/>
            </a:endParaRPr>
          </a:p>
          <a:p>
            <a:pPr algn="l">
              <a:lnSpc>
                <a:spcPts val="1500"/>
              </a:lnSpc>
            </a:pPr>
            <a:r>
              <a:rPr lang="en-US" sz="1500" b="1" i="0" spc="0" dirty="0">
                <a:solidFill>
                  <a:srgbClr val="FFFFFF">
                    <a:alpha val="100000"/>
                  </a:srgbClr>
                </a:solidFill>
                <a:latin typeface="Lato"/>
              </a:rPr>
              <a:t>Review shared photo album process for saving candid photos</a:t>
            </a:r>
          </a:p>
          <a:p>
            <a:pPr algn="l">
              <a:lnSpc>
                <a:spcPts val="1500"/>
              </a:lnSpc>
            </a:pPr>
            <a:endParaRPr lang="en-US" sz="1500" b="1" i="0" spc="0" dirty="0">
              <a:solidFill>
                <a:srgbClr val="FFFFFF">
                  <a:alpha val="100000"/>
                </a:srgbClr>
              </a:solidFill>
              <a:latin typeface="Lato"/>
            </a:endParaRPr>
          </a:p>
          <a:p>
            <a:pPr algn="l">
              <a:lnSpc>
                <a:spcPts val="1500"/>
              </a:lnSpc>
            </a:pPr>
            <a:r>
              <a:rPr lang="en-US" sz="1500" b="1" i="0" spc="0" dirty="0">
                <a:solidFill>
                  <a:srgbClr val="FFFFFF">
                    <a:alpha val="100000"/>
                  </a:srgbClr>
                </a:solidFill>
                <a:latin typeface="Lato"/>
              </a:rPr>
              <a:t>Review your assigned Family's names</a:t>
            </a:r>
          </a:p>
          <a:p>
            <a:pPr algn="l">
              <a:lnSpc>
                <a:spcPts val="1500"/>
              </a:lnSpc>
            </a:pPr>
            <a:endParaRPr lang="en-US" sz="1500" b="1" i="0" spc="0" dirty="0">
              <a:solidFill>
                <a:srgbClr val="FFFFFF">
                  <a:alpha val="100000"/>
                </a:srgbClr>
              </a:solidFill>
              <a:latin typeface="Lato"/>
            </a:endParaRPr>
          </a:p>
          <a:p>
            <a:pPr algn="l">
              <a:lnSpc>
                <a:spcPts val="1500"/>
              </a:lnSpc>
            </a:pPr>
            <a:endParaRPr lang="en-US" sz="1500" b="1" i="0" spc="0" dirty="0">
              <a:solidFill>
                <a:srgbClr val="FFFFFF">
                  <a:alpha val="100000"/>
                </a:srgbClr>
              </a:solidFill>
              <a:latin typeface="Lato"/>
            </a:endParaRPr>
          </a:p>
          <a:p>
            <a:pPr algn="l">
              <a:lnSpc>
                <a:spcPts val="1500"/>
              </a:lnSpc>
            </a:pPr>
            <a:r>
              <a:rPr lang="en-US" sz="1500" b="1" i="0" spc="0" dirty="0">
                <a:solidFill>
                  <a:srgbClr val="FFFFFF">
                    <a:alpha val="100000"/>
                  </a:srgbClr>
                </a:solidFill>
                <a:latin typeface="Lato"/>
              </a:rPr>
              <a:t>Help organize any items for families (baskets, gifts, etc. if necessary) or for check-in</a:t>
            </a:r>
          </a:p>
          <a:p>
            <a:pPr algn="l">
              <a:lnSpc>
                <a:spcPts val="1500"/>
              </a:lnSpc>
            </a:pPr>
            <a:endParaRPr lang="en-US" sz="1500" b="1" i="0" spc="0" dirty="0">
              <a:solidFill>
                <a:srgbClr val="FFFFFF">
                  <a:alpha val="100000"/>
                </a:srgbClr>
              </a:solidFill>
              <a:latin typeface="Lato"/>
            </a:endParaRPr>
          </a:p>
          <a:p>
            <a:pPr algn="l">
              <a:lnSpc>
                <a:spcPts val="1500"/>
              </a:lnSpc>
            </a:pPr>
            <a:r>
              <a:rPr lang="en-US" sz="1500" b="1" i="0" spc="0" dirty="0">
                <a:solidFill>
                  <a:srgbClr val="FFFFFF">
                    <a:alpha val="100000"/>
                  </a:srgbClr>
                </a:solidFill>
                <a:latin typeface="Lato"/>
              </a:rPr>
              <a:t>Enjoy getting to know your LP team!</a:t>
            </a:r>
          </a:p>
          <a:p>
            <a:pPr algn="l">
              <a:lnSpc>
                <a:spcPts val="1500"/>
              </a:lnSpc>
            </a:pPr>
            <a:endParaRPr lang="en-US" sz="1500" b="1" i="0" spc="0" dirty="0">
              <a:solidFill>
                <a:srgbClr val="FFFFFF">
                  <a:alpha val="100000"/>
                </a:srgbClr>
              </a:solidFill>
              <a:latin typeface="Lato"/>
            </a:endParaRPr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6925627" y="4975279"/>
            <a:ext cx="714375" cy="733425"/>
            <a:chOff x="6925627" y="4975279"/>
            <a:chExt cx="714375" cy="733425"/>
          </a:xfrm>
        </p:grpSpPr>
        <p:sp>
          <p:nvSpPr>
            <p:cNvPr id="15" name="Freeform 15"/>
            <p:cNvSpPr/>
            <p:nvPr/>
          </p:nvSpPr>
          <p:spPr>
            <a:xfrm>
              <a:off x="6925627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 rot="21600000">
            <a:off x="7106727" y="5270554"/>
            <a:ext cx="3596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28</a:t>
            </a:r>
          </a:p>
        </p:txBody>
      </p:sp>
      <p:grpSp>
        <p:nvGrpSpPr>
          <p:cNvPr id="20" name="Group 20"/>
          <p:cNvGrpSpPr/>
          <p:nvPr/>
        </p:nvGrpSpPr>
        <p:grpSpPr>
          <a:xfrm rot="21600000">
            <a:off x="3696643" y="-21907"/>
            <a:ext cx="3962333" cy="342867"/>
            <a:chOff x="3696643" y="-21907"/>
            <a:chExt cx="3962333" cy="342867"/>
          </a:xfrm>
        </p:grpSpPr>
        <p:sp>
          <p:nvSpPr>
            <p:cNvPr id="19" name="Freeform 19"/>
            <p:cNvSpPr/>
            <p:nvPr/>
          </p:nvSpPr>
          <p:spPr>
            <a:xfrm>
              <a:off x="3696643" y="-21907"/>
              <a:ext cx="3962333" cy="34286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1C86">
                <a:alpha val="100000"/>
              </a:srgbClr>
            </a:solidFill>
          </p:spPr>
        </p:sp>
      </p:grpSp>
      <p:pic>
        <p:nvPicPr>
          <p:cNvPr id="21" name="Picture 20" descr="A pink hous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9B1BC76-EA42-53C1-D889-02B61D365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315" y="4221222"/>
            <a:ext cx="598842" cy="1120769"/>
          </a:xfrm>
          <a:prstGeom prst="rect">
            <a:avLst/>
          </a:prstGeom>
        </p:spPr>
      </p:pic>
      <p:pic>
        <p:nvPicPr>
          <p:cNvPr id="23" name="Picture 22" descr="A person and a child hugging&#10;&#10;Description automatically generated with medium confidence">
            <a:extLst>
              <a:ext uri="{FF2B5EF4-FFF2-40B4-BE49-F238E27FC236}">
                <a16:creationId xmlns:a16="http://schemas.microsoft.com/office/drawing/2014/main" id="{041DDD11-D2B4-3906-3A3C-B14F07677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7929" y="765421"/>
            <a:ext cx="4706780" cy="47067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2238375" y="2418804"/>
            <a:ext cx="3150450" cy="62865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6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lp love slide</a:t>
            </a:r>
          </a:p>
          <a:p>
            <a:pPr algn="ctr">
              <a:lnSpc>
                <a:spcPts val="1650"/>
              </a:lnSpc>
            </a:pPr>
            <a:r>
              <a:rPr lang="en-US" sz="16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SIDE NOTES </a:t>
            </a:r>
          </a:p>
          <a:p>
            <a:pPr algn="ctr">
              <a:lnSpc>
                <a:spcPts val="1650"/>
              </a:lnSpc>
            </a:pPr>
            <a:r>
              <a:rPr lang="en-US" sz="16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INTENTIONAL 3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-398649" y="-236159"/>
            <a:ext cx="8037699" cy="535392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21600000">
            <a:off x="3095625" y="4365625"/>
            <a:ext cx="4483950" cy="714375"/>
          </a:xfrm>
          <a:prstGeom prst="rect">
            <a:avLst/>
          </a:prstGeom>
        </p:spPr>
        <p:txBody>
          <a:bodyPr lIns="0" tIns="79200" rIns="0" bIns="0" rtlCol="0" anchor="t"/>
          <a:lstStyle/>
          <a:p>
            <a:pPr algn="ctr">
              <a:lnSpc>
                <a:spcPts val="5625"/>
              </a:lnSpc>
            </a:pPr>
            <a:r>
              <a:rPr lang="en-US" sz="5625" b="0" i="0" spc="0">
                <a:solidFill>
                  <a:srgbClr val="FFFFFF">
                    <a:alpha val="100000"/>
                  </a:srgbClr>
                </a:solidFill>
                <a:latin typeface="Monoton"/>
              </a:rPr>
              <a:t>CARE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1228725" y="5246158"/>
            <a:ext cx="4483950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625"/>
              </a:lnSpc>
            </a:pPr>
            <a:r>
              <a:rPr lang="en-US" sz="2625" b="1" i="0" spc="0" dirty="0">
                <a:solidFill>
                  <a:srgbClr val="459BFF">
                    <a:alpha val="100000"/>
                  </a:srgbClr>
                </a:solidFill>
                <a:latin typeface="Montserrat"/>
              </a:rPr>
              <a:t>LITTLE PINK KEY VALUES</a:t>
            </a:r>
          </a:p>
        </p:txBody>
      </p:sp>
      <p:grpSp>
        <p:nvGrpSpPr>
          <p:cNvPr id="7" name="Group 7"/>
          <p:cNvGrpSpPr/>
          <p:nvPr/>
        </p:nvGrpSpPr>
        <p:grpSpPr>
          <a:xfrm rot="21600000">
            <a:off x="6924675" y="5076825"/>
            <a:ext cx="714375" cy="657225"/>
            <a:chOff x="6924675" y="5076825"/>
            <a:chExt cx="714375" cy="657225"/>
          </a:xfrm>
        </p:grpSpPr>
        <p:sp>
          <p:nvSpPr>
            <p:cNvPr id="6" name="Freeform 6"/>
            <p:cNvSpPr/>
            <p:nvPr/>
          </p:nvSpPr>
          <p:spPr>
            <a:xfrm>
              <a:off x="6924675" y="5076825"/>
              <a:ext cx="714375" cy="6572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 rot="21600000">
            <a:off x="7035296" y="5251891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1</a:t>
            </a:r>
          </a:p>
        </p:txBody>
      </p:sp>
      <p:cxnSp>
        <p:nvCxnSpPr>
          <p:cNvPr id="9" name="Straight Connector 9"/>
          <p:cNvCxnSpPr>
            <a:cxnSpLocks/>
          </p:cNvCxnSpPr>
          <p:nvPr/>
        </p:nvCxnSpPr>
        <p:spPr>
          <a:xfrm rot="6444514">
            <a:off x="7070636" y="5399988"/>
            <a:ext cx="434249" cy="0"/>
          </a:xfrm>
          <a:prstGeom prst="line">
            <a:avLst/>
          </a:prstGeom>
          <a:ln w="24765">
            <a:solidFill>
              <a:srgbClr val="FFFF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0"/>
          <p:cNvSpPr txBox="1"/>
          <p:nvPr/>
        </p:nvSpPr>
        <p:spPr>
          <a:xfrm rot="21600000">
            <a:off x="7230552" y="5429303"/>
            <a:ext cx="3596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23</a:t>
            </a:r>
          </a:p>
        </p:txBody>
      </p:sp>
      <p:grpSp>
        <p:nvGrpSpPr>
          <p:cNvPr id="12" name="Group 12"/>
          <p:cNvGrpSpPr/>
          <p:nvPr/>
        </p:nvGrpSpPr>
        <p:grpSpPr>
          <a:xfrm rot="21600000">
            <a:off x="6905625" y="5093018"/>
            <a:ext cx="714375" cy="733425"/>
            <a:chOff x="6905625" y="5093018"/>
            <a:chExt cx="714375" cy="733425"/>
          </a:xfrm>
        </p:grpSpPr>
        <p:sp>
          <p:nvSpPr>
            <p:cNvPr id="11" name="Freeform 11"/>
            <p:cNvSpPr/>
            <p:nvPr/>
          </p:nvSpPr>
          <p:spPr>
            <a:xfrm>
              <a:off x="6905625" y="5093018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 rot="21600000">
            <a:off x="7086600" y="5326380"/>
            <a:ext cx="3596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305438" y="79619"/>
            <a:ext cx="7419975" cy="872844"/>
            <a:chOff x="308610" y="347224"/>
            <a:chExt cx="7419975" cy="1133475"/>
          </a:xfrm>
        </p:grpSpPr>
        <p:sp>
          <p:nvSpPr>
            <p:cNvPr id="2" name="Freeform 2"/>
            <p:cNvSpPr/>
            <p:nvPr/>
          </p:nvSpPr>
          <p:spPr>
            <a:xfrm>
              <a:off x="308610" y="347224"/>
              <a:ext cx="7419975" cy="11334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686">
                <a:alpha val="43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16201187">
            <a:off x="5983939" y="-1613309"/>
            <a:ext cx="926834" cy="3225505"/>
            <a:chOff x="5983939" y="-1613309"/>
            <a:chExt cx="926834" cy="3225505"/>
          </a:xfrm>
        </p:grpSpPr>
        <p:sp>
          <p:nvSpPr>
            <p:cNvPr id="4" name="Freeform 4"/>
            <p:cNvSpPr/>
            <p:nvPr/>
          </p:nvSpPr>
          <p:spPr>
            <a:xfrm>
              <a:off x="5983939" y="-1613309"/>
              <a:ext cx="926834" cy="322550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1337">
            <a:off x="7169972" y="-426874"/>
            <a:ext cx="926834" cy="2854770"/>
            <a:chOff x="7169972" y="-426874"/>
            <a:chExt cx="926834" cy="2854770"/>
          </a:xfrm>
        </p:grpSpPr>
        <p:sp>
          <p:nvSpPr>
            <p:cNvPr id="6" name="Freeform 6"/>
            <p:cNvSpPr/>
            <p:nvPr/>
          </p:nvSpPr>
          <p:spPr>
            <a:xfrm>
              <a:off x="7169972" y="-426874"/>
              <a:ext cx="926834" cy="285477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21600000">
            <a:off x="6897180" y="4984804"/>
            <a:ext cx="714375" cy="733425"/>
            <a:chOff x="6897180" y="4984804"/>
            <a:chExt cx="714375" cy="733425"/>
          </a:xfrm>
        </p:grpSpPr>
        <p:sp>
          <p:nvSpPr>
            <p:cNvPr id="8" name="Freeform 8"/>
            <p:cNvSpPr/>
            <p:nvPr/>
          </p:nvSpPr>
          <p:spPr>
            <a:xfrm>
              <a:off x="6897180" y="4984804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600000">
            <a:off x="326889" y="996776"/>
            <a:ext cx="6867477" cy="4657639"/>
            <a:chOff x="305438" y="1085812"/>
            <a:chExt cx="6867477" cy="4657639"/>
          </a:xfrm>
        </p:grpSpPr>
        <p:sp>
          <p:nvSpPr>
            <p:cNvPr id="10" name="Freeform 10"/>
            <p:cNvSpPr/>
            <p:nvPr/>
          </p:nvSpPr>
          <p:spPr>
            <a:xfrm>
              <a:off x="305438" y="1085812"/>
              <a:ext cx="6867477" cy="4657639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84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16200000">
            <a:off x="-824680" y="1990725"/>
            <a:ext cx="20455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 dirty="0">
                <a:solidFill>
                  <a:srgbClr val="459BFF">
                    <a:alpha val="100000"/>
                  </a:srgbClr>
                </a:solidFill>
                <a:latin typeface="Nunito"/>
              </a:rPr>
              <a:t>Check in Directions</a:t>
            </a:r>
          </a:p>
        </p:txBody>
      </p:sp>
      <p:cxnSp>
        <p:nvCxnSpPr>
          <p:cNvPr id="13" name="Straight Connector 13"/>
          <p:cNvCxnSpPr>
            <a:cxnSpLocks/>
          </p:cNvCxnSpPr>
          <p:nvPr/>
        </p:nvCxnSpPr>
        <p:spPr>
          <a:xfrm rot="5400000">
            <a:off x="-1300113" y="4144696"/>
            <a:ext cx="3019437" cy="0"/>
          </a:xfrm>
          <a:prstGeom prst="line">
            <a:avLst/>
          </a:prstGeom>
          <a:ln w="22860">
            <a:solidFill>
              <a:srgbClr val="459B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5"/>
          <p:cNvGrpSpPr/>
          <p:nvPr/>
        </p:nvGrpSpPr>
        <p:grpSpPr>
          <a:xfrm rot="21600000">
            <a:off x="492572" y="1109200"/>
            <a:ext cx="6486477" cy="4371908"/>
            <a:chOff x="476298" y="1204913"/>
            <a:chExt cx="6486477" cy="4371908"/>
          </a:xfrm>
        </p:grpSpPr>
        <p:sp>
          <p:nvSpPr>
            <p:cNvPr id="14" name="Freeform 14"/>
            <p:cNvSpPr/>
            <p:nvPr/>
          </p:nvSpPr>
          <p:spPr>
            <a:xfrm>
              <a:off x="476298" y="1204913"/>
              <a:ext cx="6486477" cy="4371908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 rot="21600000">
            <a:off x="209605" y="393702"/>
            <a:ext cx="5750775" cy="523875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r">
              <a:lnSpc>
                <a:spcPts val="4125"/>
              </a:lnSpc>
            </a:pPr>
            <a:r>
              <a:rPr lang="en-US" sz="3750" b="1" i="0" spc="150" dirty="0">
                <a:solidFill>
                  <a:srgbClr val="273A64">
                    <a:alpha val="100000"/>
                  </a:srgbClr>
                </a:solidFill>
                <a:latin typeface="Poppins"/>
              </a:rPr>
              <a:t>Check in your family </a:t>
            </a:r>
          </a:p>
        </p:txBody>
      </p:sp>
      <p:grpSp>
        <p:nvGrpSpPr>
          <p:cNvPr id="18" name="Group 18"/>
          <p:cNvGrpSpPr/>
          <p:nvPr/>
        </p:nvGrpSpPr>
        <p:grpSpPr>
          <a:xfrm rot="21600000">
            <a:off x="971550" y="1243013"/>
            <a:ext cx="5838825" cy="952500"/>
            <a:chOff x="971550" y="1243013"/>
            <a:chExt cx="5838825" cy="952500"/>
          </a:xfrm>
        </p:grpSpPr>
        <p:sp>
          <p:nvSpPr>
            <p:cNvPr id="17" name="Freeform 17"/>
            <p:cNvSpPr/>
            <p:nvPr/>
          </p:nvSpPr>
          <p:spPr>
            <a:xfrm>
              <a:off x="971550" y="1243013"/>
              <a:ext cx="5838825" cy="9525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89000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 rot="21600000">
            <a:off x="1343025" y="1314450"/>
            <a:ext cx="5760300" cy="971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75"/>
              </a:lnSpc>
            </a:pPr>
            <a:r>
              <a:rPr lang="en-US" sz="1200" b="1" i="0" spc="0" dirty="0">
                <a:solidFill>
                  <a:srgbClr val="FFFFFF">
                    <a:alpha val="100000"/>
                  </a:srgbClr>
                </a:solidFill>
                <a:latin typeface="Montserrat" pitchFamily="2" charset="77"/>
              </a:rPr>
              <a:t>Keep a balance between forming relationships and information</a:t>
            </a:r>
          </a:p>
          <a:p>
            <a:pPr algn="ctr">
              <a:lnSpc>
                <a:spcPts val="1275"/>
              </a:lnSpc>
            </a:pPr>
            <a:endParaRPr lang="en-US" sz="1200" b="1" i="0" spc="0" dirty="0">
              <a:solidFill>
                <a:srgbClr val="FFFFFF">
                  <a:alpha val="100000"/>
                </a:srgbClr>
              </a:solidFill>
              <a:latin typeface="Montserrat" pitchFamily="2" charset="77"/>
            </a:endParaRPr>
          </a:p>
          <a:p>
            <a:pPr algn="ctr">
              <a:lnSpc>
                <a:spcPts val="1275"/>
              </a:lnSpc>
            </a:pPr>
            <a:r>
              <a:rPr lang="en-US" sz="1200" b="1" i="0" spc="0" dirty="0">
                <a:solidFill>
                  <a:srgbClr val="FFEBF9"/>
                </a:solidFill>
                <a:latin typeface="Montserrat" pitchFamily="2" charset="77"/>
              </a:rPr>
              <a:t>Guide family to their </a:t>
            </a:r>
            <a:r>
              <a:rPr lang="en-US" sz="1200" b="1" i="0" spc="0" dirty="0" err="1">
                <a:solidFill>
                  <a:srgbClr val="FFEBF9"/>
                </a:solidFill>
                <a:latin typeface="Montserrat" pitchFamily="2" charset="77"/>
              </a:rPr>
              <a:t>volunstar</a:t>
            </a:r>
            <a:r>
              <a:rPr lang="en-US" sz="1200" b="1" i="0" spc="0" dirty="0">
                <a:solidFill>
                  <a:srgbClr val="FFEBF9"/>
                </a:solidFill>
                <a:latin typeface="Montserrat" pitchFamily="2" charset="77"/>
              </a:rPr>
              <a:t>- do not little pink mob them!</a:t>
            </a:r>
          </a:p>
          <a:p>
            <a:pPr algn="ctr">
              <a:lnSpc>
                <a:spcPts val="1275"/>
              </a:lnSpc>
            </a:pPr>
            <a:endParaRPr lang="en-US" sz="1200" b="1" i="0" spc="0" dirty="0">
              <a:solidFill>
                <a:srgbClr val="FFFFFF">
                  <a:alpha val="100000"/>
                </a:srgbClr>
              </a:solidFill>
              <a:latin typeface="Montserrat" pitchFamily="2" charset="77"/>
            </a:endParaRPr>
          </a:p>
          <a:p>
            <a:pPr algn="ctr">
              <a:lnSpc>
                <a:spcPts val="1275"/>
              </a:lnSpc>
            </a:pPr>
            <a:r>
              <a:rPr lang="en-US" sz="1200" b="1" i="0" spc="0" dirty="0">
                <a:solidFill>
                  <a:srgbClr val="FFFFFF">
                    <a:alpha val="100000"/>
                  </a:srgbClr>
                </a:solidFill>
                <a:latin typeface="Montserrat" pitchFamily="2" charset="77"/>
              </a:rPr>
              <a:t>Bathroom, snacks, assist with children</a:t>
            </a:r>
          </a:p>
          <a:p>
            <a:pPr algn="ctr">
              <a:lnSpc>
                <a:spcPts val="1275"/>
              </a:lnSpc>
            </a:pPr>
            <a:endParaRPr lang="en-US" sz="1275" b="1" i="0" spc="0" dirty="0">
              <a:solidFill>
                <a:srgbClr val="FFFFFF">
                  <a:alpha val="100000"/>
                </a:srgbClr>
              </a:solidFill>
              <a:latin typeface="Lato"/>
            </a:endParaRPr>
          </a:p>
        </p:txBody>
      </p:sp>
      <p:grpSp>
        <p:nvGrpSpPr>
          <p:cNvPr id="21" name="Group 21"/>
          <p:cNvGrpSpPr/>
          <p:nvPr/>
        </p:nvGrpSpPr>
        <p:grpSpPr>
          <a:xfrm rot="21600000">
            <a:off x="1000418" y="1440268"/>
            <a:ext cx="619125" cy="647700"/>
            <a:chOff x="1223963" y="1414463"/>
            <a:chExt cx="619125" cy="647700"/>
          </a:xfrm>
        </p:grpSpPr>
        <p:sp>
          <p:nvSpPr>
            <p:cNvPr id="20" name="Freeform 20"/>
            <p:cNvSpPr/>
            <p:nvPr/>
          </p:nvSpPr>
          <p:spPr>
            <a:xfrm>
              <a:off x="1223963" y="1414463"/>
              <a:ext cx="619125" cy="647700"/>
            </a:xfrm>
            <a:custGeom>
              <a:avLst/>
              <a:gdLst/>
              <a:ahLst/>
              <a:cxnLst/>
              <a:rect l="0" t="0" r="0" b="0"/>
              <a:pathLst>
                <a:path w="245288" h="304800">
                  <a:moveTo>
                    <a:pt x="0" y="59560"/>
                  </a:moveTo>
                  <a:lnTo>
                    <a:pt x="0" y="304800"/>
                  </a:lnTo>
                  <a:lnTo>
                    <a:pt x="245288" y="304800"/>
                  </a:lnTo>
                  <a:lnTo>
                    <a:pt x="245288" y="59560"/>
                  </a:lnTo>
                  <a:lnTo>
                    <a:pt x="0" y="59560"/>
                  </a:lnTo>
                  <a:close/>
                  <a:moveTo>
                    <a:pt x="235858" y="295370"/>
                  </a:moveTo>
                  <a:lnTo>
                    <a:pt x="9430" y="295370"/>
                  </a:lnTo>
                  <a:lnTo>
                    <a:pt x="9430" y="68990"/>
                  </a:lnTo>
                  <a:lnTo>
                    <a:pt x="235849" y="68990"/>
                  </a:lnTo>
                  <a:lnTo>
                    <a:pt x="235849" y="295370"/>
                  </a:lnTo>
                  <a:close/>
                  <a:moveTo>
                    <a:pt x="106575" y="214255"/>
                  </a:moveTo>
                  <a:cubicBezTo>
                    <a:pt x="106575" y="214255"/>
                    <a:pt x="184252" y="53559"/>
                    <a:pt x="235115" y="0"/>
                  </a:cubicBezTo>
                  <a:lnTo>
                    <a:pt x="235115" y="107128"/>
                  </a:lnTo>
                  <a:cubicBezTo>
                    <a:pt x="235115" y="107128"/>
                    <a:pt x="125320" y="222285"/>
                    <a:pt x="106575" y="299952"/>
                  </a:cubicBezTo>
                  <a:cubicBezTo>
                    <a:pt x="106575" y="299952"/>
                    <a:pt x="44968" y="198187"/>
                    <a:pt x="4791" y="182128"/>
                  </a:cubicBezTo>
                  <a:lnTo>
                    <a:pt x="74438" y="133912"/>
                  </a:lnTo>
                  <a:lnTo>
                    <a:pt x="106575" y="214255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1600000">
            <a:off x="1714161" y="2244407"/>
            <a:ext cx="5183019" cy="3082925"/>
            <a:chOff x="1714161" y="2244407"/>
            <a:chExt cx="5183019" cy="3082925"/>
          </a:xfrm>
        </p:grpSpPr>
        <p:sp>
          <p:nvSpPr>
            <p:cNvPr id="22" name="Freeform 22"/>
            <p:cNvSpPr/>
            <p:nvPr/>
          </p:nvSpPr>
          <p:spPr>
            <a:xfrm>
              <a:off x="1714161" y="2244407"/>
              <a:ext cx="5183019" cy="3082925"/>
            </a:xfrm>
            <a:custGeom>
              <a:avLst/>
              <a:gdLst/>
              <a:ahLst/>
              <a:cxnLst/>
              <a:rect l="0" t="0" r="0" b="0"/>
              <a:pathLst>
                <a:path w="302895" h="239801">
                  <a:moveTo>
                    <a:pt x="290274" y="63103"/>
                  </a:moveTo>
                  <a:lnTo>
                    <a:pt x="12621" y="63103"/>
                  </a:lnTo>
                  <a:cubicBezTo>
                    <a:pt x="5677" y="63103"/>
                    <a:pt x="0" y="57417"/>
                    <a:pt x="0" y="50483"/>
                  </a:cubicBezTo>
                  <a:lnTo>
                    <a:pt x="0" y="12621"/>
                  </a:lnTo>
                  <a:cubicBezTo>
                    <a:pt x="0" y="5677"/>
                    <a:pt x="5686" y="0"/>
                    <a:pt x="12621" y="0"/>
                  </a:cubicBezTo>
                  <a:lnTo>
                    <a:pt x="290274" y="0"/>
                  </a:lnTo>
                  <a:cubicBezTo>
                    <a:pt x="297218" y="0"/>
                    <a:pt x="302895" y="5686"/>
                    <a:pt x="302895" y="12621"/>
                  </a:cubicBezTo>
                  <a:lnTo>
                    <a:pt x="302895" y="50483"/>
                  </a:lnTo>
                  <a:cubicBezTo>
                    <a:pt x="302895" y="57417"/>
                    <a:pt x="297218" y="63103"/>
                    <a:pt x="290274" y="63103"/>
                  </a:cubicBezTo>
                  <a:close/>
                  <a:moveTo>
                    <a:pt x="290274" y="151457"/>
                  </a:moveTo>
                  <a:lnTo>
                    <a:pt x="12621" y="151457"/>
                  </a:lnTo>
                  <a:cubicBezTo>
                    <a:pt x="5677" y="151457"/>
                    <a:pt x="0" y="145771"/>
                    <a:pt x="0" y="138836"/>
                  </a:cubicBezTo>
                  <a:lnTo>
                    <a:pt x="0" y="100975"/>
                  </a:lnTo>
                  <a:cubicBezTo>
                    <a:pt x="0" y="94031"/>
                    <a:pt x="5686" y="88354"/>
                    <a:pt x="12621" y="88354"/>
                  </a:cubicBezTo>
                  <a:lnTo>
                    <a:pt x="290274" y="88354"/>
                  </a:lnTo>
                  <a:cubicBezTo>
                    <a:pt x="297218" y="88354"/>
                    <a:pt x="302895" y="94040"/>
                    <a:pt x="302895" y="100975"/>
                  </a:cubicBezTo>
                  <a:lnTo>
                    <a:pt x="302895" y="138836"/>
                  </a:lnTo>
                  <a:cubicBezTo>
                    <a:pt x="302895" y="145771"/>
                    <a:pt x="297218" y="151457"/>
                    <a:pt x="290274" y="151457"/>
                  </a:cubicBezTo>
                  <a:close/>
                  <a:moveTo>
                    <a:pt x="290274" y="239801"/>
                  </a:moveTo>
                  <a:lnTo>
                    <a:pt x="12621" y="239801"/>
                  </a:lnTo>
                  <a:cubicBezTo>
                    <a:pt x="5677" y="239801"/>
                    <a:pt x="0" y="234115"/>
                    <a:pt x="0" y="227181"/>
                  </a:cubicBezTo>
                  <a:lnTo>
                    <a:pt x="0" y="189309"/>
                  </a:lnTo>
                  <a:cubicBezTo>
                    <a:pt x="0" y="182366"/>
                    <a:pt x="5686" y="176698"/>
                    <a:pt x="12621" y="176698"/>
                  </a:cubicBezTo>
                  <a:lnTo>
                    <a:pt x="290274" y="176698"/>
                  </a:lnTo>
                  <a:cubicBezTo>
                    <a:pt x="297218" y="176698"/>
                    <a:pt x="302895" y="182375"/>
                    <a:pt x="302895" y="189309"/>
                  </a:cubicBezTo>
                  <a:lnTo>
                    <a:pt x="302895" y="227181"/>
                  </a:lnTo>
                  <a:cubicBezTo>
                    <a:pt x="302895" y="234115"/>
                    <a:pt x="297218" y="239801"/>
                    <a:pt x="290274" y="239801"/>
                  </a:cubicBezTo>
                  <a:close/>
                </a:path>
              </a:pathLst>
            </a:custGeom>
            <a:solidFill>
              <a:srgbClr val="CEE5FF">
                <a:alpha val="46000"/>
              </a:srgbClr>
            </a:solidFill>
          </p:spPr>
        </p:sp>
      </p:grpSp>
      <p:sp>
        <p:nvSpPr>
          <p:cNvPr id="24" name="TextBox 24"/>
          <p:cNvSpPr txBox="1"/>
          <p:nvPr/>
        </p:nvSpPr>
        <p:spPr>
          <a:xfrm rot="21600000">
            <a:off x="1825159" y="2377802"/>
            <a:ext cx="4807800" cy="5143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1350" b="1" i="0" spc="0" dirty="0">
                <a:solidFill>
                  <a:srgbClr val="000000">
                    <a:alpha val="100000"/>
                  </a:srgbClr>
                </a:solidFill>
                <a:latin typeface="Lato"/>
              </a:rPr>
              <a:t>Introduce yourself to your family.  Share your excitement.</a:t>
            </a:r>
          </a:p>
          <a:p>
            <a:pPr algn="l">
              <a:lnSpc>
                <a:spcPts val="1350"/>
              </a:lnSpc>
            </a:pPr>
            <a:r>
              <a:rPr lang="en-US" sz="1350" b="1" i="0" spc="0" dirty="0">
                <a:solidFill>
                  <a:srgbClr val="000000">
                    <a:alpha val="100000"/>
                  </a:srgbClr>
                </a:solidFill>
                <a:latin typeface="Lato"/>
              </a:rPr>
              <a:t>Tell them your role for the week - contact you for information, relay changes, etc.</a:t>
            </a:r>
          </a:p>
        </p:txBody>
      </p:sp>
      <p:grpSp>
        <p:nvGrpSpPr>
          <p:cNvPr id="26" name="Group 26"/>
          <p:cNvGrpSpPr/>
          <p:nvPr/>
        </p:nvGrpSpPr>
        <p:grpSpPr>
          <a:xfrm rot="21600000">
            <a:off x="1104332" y="2424113"/>
            <a:ext cx="552450" cy="514350"/>
            <a:chOff x="1438275" y="2424113"/>
            <a:chExt cx="552450" cy="514350"/>
          </a:xfrm>
        </p:grpSpPr>
        <p:sp>
          <p:nvSpPr>
            <p:cNvPr id="25" name="Freeform 25"/>
            <p:cNvSpPr/>
            <p:nvPr/>
          </p:nvSpPr>
          <p:spPr>
            <a:xfrm>
              <a:off x="1438275" y="2424113"/>
              <a:ext cx="552450" cy="51435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27" name="TextBox 27"/>
          <p:cNvSpPr txBox="1"/>
          <p:nvPr/>
        </p:nvSpPr>
        <p:spPr>
          <a:xfrm rot="21600000">
            <a:off x="1164375" y="2433974"/>
            <a:ext cx="445350" cy="381000"/>
          </a:xfrm>
          <a:prstGeom prst="rect">
            <a:avLst/>
          </a:prstGeom>
        </p:spPr>
        <p:txBody>
          <a:bodyPr lIns="0" tIns="43200" rIns="0" bIns="0" rtlCol="0" anchor="t"/>
          <a:lstStyle/>
          <a:p>
            <a:pPr algn="ctr">
              <a:lnSpc>
                <a:spcPts val="3000"/>
              </a:lnSpc>
            </a:pPr>
            <a:r>
              <a:rPr lang="en-US" sz="3000" b="0" i="0" spc="0" dirty="0">
                <a:solidFill>
                  <a:srgbClr val="FFFFFF">
                    <a:alpha val="100000"/>
                  </a:srgbClr>
                </a:solidFill>
                <a:latin typeface="Raleway"/>
              </a:rPr>
              <a:t>1</a:t>
            </a:r>
          </a:p>
        </p:txBody>
      </p:sp>
      <p:grpSp>
        <p:nvGrpSpPr>
          <p:cNvPr id="29" name="Group 29"/>
          <p:cNvGrpSpPr/>
          <p:nvPr/>
        </p:nvGrpSpPr>
        <p:grpSpPr>
          <a:xfrm rot="21600000">
            <a:off x="1104332" y="3470910"/>
            <a:ext cx="552450" cy="514350"/>
            <a:chOff x="1438275" y="3500438"/>
            <a:chExt cx="552450" cy="514350"/>
          </a:xfrm>
        </p:grpSpPr>
        <p:sp>
          <p:nvSpPr>
            <p:cNvPr id="28" name="Freeform 28"/>
            <p:cNvSpPr/>
            <p:nvPr/>
          </p:nvSpPr>
          <p:spPr>
            <a:xfrm>
              <a:off x="1438275" y="3500438"/>
              <a:ext cx="552450" cy="51435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grpSp>
        <p:nvGrpSpPr>
          <p:cNvPr id="31" name="Group 31"/>
          <p:cNvGrpSpPr/>
          <p:nvPr/>
        </p:nvGrpSpPr>
        <p:grpSpPr>
          <a:xfrm rot="21600000">
            <a:off x="1144063" y="4637721"/>
            <a:ext cx="552450" cy="514350"/>
            <a:chOff x="1438275" y="4637722"/>
            <a:chExt cx="552450" cy="514350"/>
          </a:xfrm>
        </p:grpSpPr>
        <p:sp>
          <p:nvSpPr>
            <p:cNvPr id="30" name="Freeform 30"/>
            <p:cNvSpPr/>
            <p:nvPr/>
          </p:nvSpPr>
          <p:spPr>
            <a:xfrm>
              <a:off x="1438275" y="4637722"/>
              <a:ext cx="552450" cy="51435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32" name="TextBox 32"/>
          <p:cNvSpPr txBox="1"/>
          <p:nvPr/>
        </p:nvSpPr>
        <p:spPr>
          <a:xfrm rot="21600000">
            <a:off x="1208606" y="4649654"/>
            <a:ext cx="445350" cy="381000"/>
          </a:xfrm>
          <a:prstGeom prst="rect">
            <a:avLst/>
          </a:prstGeom>
        </p:spPr>
        <p:txBody>
          <a:bodyPr lIns="0" tIns="43200" rIns="0" bIns="0" rtlCol="0" anchor="t"/>
          <a:lstStyle/>
          <a:p>
            <a:pPr algn="ctr">
              <a:lnSpc>
                <a:spcPts val="3000"/>
              </a:lnSpc>
            </a:pPr>
            <a:r>
              <a:rPr lang="en-US" sz="3000" b="0" i="0" spc="0" dirty="0">
                <a:solidFill>
                  <a:srgbClr val="FFFFFF">
                    <a:alpha val="100000"/>
                  </a:srgbClr>
                </a:solidFill>
                <a:latin typeface="Raleway"/>
              </a:rPr>
              <a:t>3</a:t>
            </a:r>
          </a:p>
        </p:txBody>
      </p:sp>
      <p:sp>
        <p:nvSpPr>
          <p:cNvPr id="33" name="TextBox 33"/>
          <p:cNvSpPr txBox="1"/>
          <p:nvPr/>
        </p:nvSpPr>
        <p:spPr>
          <a:xfrm rot="21600000">
            <a:off x="1822465" y="3422711"/>
            <a:ext cx="5039136" cy="8572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1350" b="1" i="0" spc="0" dirty="0">
                <a:solidFill>
                  <a:srgbClr val="000000">
                    <a:alpha val="100000"/>
                  </a:srgbClr>
                </a:solidFill>
                <a:latin typeface="Lato"/>
              </a:rPr>
              <a:t>Verify family members are in attendance.</a:t>
            </a:r>
          </a:p>
          <a:p>
            <a:pPr algn="l">
              <a:lnSpc>
                <a:spcPts val="1350"/>
              </a:lnSpc>
            </a:pPr>
            <a:r>
              <a:rPr lang="en-US" sz="1350" b="1" i="0" spc="0" dirty="0">
                <a:solidFill>
                  <a:srgbClr val="000000">
                    <a:alpha val="100000"/>
                  </a:srgbClr>
                </a:solidFill>
                <a:latin typeface="Lato"/>
              </a:rPr>
              <a:t>Verify participant has APP downloaded.  </a:t>
            </a:r>
          </a:p>
          <a:p>
            <a:pPr algn="l">
              <a:lnSpc>
                <a:spcPts val="1350"/>
              </a:lnSpc>
            </a:pPr>
            <a:r>
              <a:rPr lang="en-US" sz="1350" b="1" i="0" spc="0" dirty="0">
                <a:solidFill>
                  <a:srgbClr val="000000">
                    <a:alpha val="100000"/>
                  </a:srgbClr>
                </a:solidFill>
                <a:latin typeface="Lato"/>
              </a:rPr>
              <a:t>Send the text with house info to family and verify they understand info, especially entry info. (code, etc.)</a:t>
            </a:r>
          </a:p>
        </p:txBody>
      </p:sp>
      <p:sp>
        <p:nvSpPr>
          <p:cNvPr id="34" name="TextBox 34"/>
          <p:cNvSpPr txBox="1"/>
          <p:nvPr/>
        </p:nvSpPr>
        <p:spPr>
          <a:xfrm rot="21600000">
            <a:off x="1822465" y="4668171"/>
            <a:ext cx="5198834" cy="8572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1350" b="1" i="0" spc="0" dirty="0">
                <a:solidFill>
                  <a:srgbClr val="000000">
                    <a:alpha val="100000"/>
                  </a:srgbClr>
                </a:solidFill>
                <a:latin typeface="Lato"/>
              </a:rPr>
              <a:t>Remind family of dinner location and time. </a:t>
            </a:r>
          </a:p>
          <a:p>
            <a:pPr algn="l">
              <a:lnSpc>
                <a:spcPts val="1350"/>
              </a:lnSpc>
            </a:pPr>
            <a:r>
              <a:rPr lang="en-US" sz="1350" b="1" i="0" spc="0" dirty="0">
                <a:solidFill>
                  <a:srgbClr val="000000">
                    <a:alpha val="100000"/>
                  </a:srgbClr>
                </a:solidFill>
                <a:latin typeface="Lato"/>
              </a:rPr>
              <a:t>Escort them to the Retreat Director for gift card and other items.</a:t>
            </a:r>
          </a:p>
        </p:txBody>
      </p:sp>
      <p:sp>
        <p:nvSpPr>
          <p:cNvPr id="35" name="TextBox 35"/>
          <p:cNvSpPr txBox="1"/>
          <p:nvPr/>
        </p:nvSpPr>
        <p:spPr>
          <a:xfrm rot="21600000">
            <a:off x="7128953" y="5280079"/>
            <a:ext cx="3596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29</a:t>
            </a:r>
          </a:p>
        </p:txBody>
      </p:sp>
      <p:sp>
        <p:nvSpPr>
          <p:cNvPr id="36" name="TextBox 36"/>
          <p:cNvSpPr txBox="1"/>
          <p:nvPr/>
        </p:nvSpPr>
        <p:spPr>
          <a:xfrm rot="21600000">
            <a:off x="1293628" y="3556916"/>
            <a:ext cx="254850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2625"/>
              </a:lnSpc>
            </a:pPr>
            <a:r>
              <a:rPr lang="en-US" sz="2625" b="0" i="0" spc="0" dirty="0">
                <a:solidFill>
                  <a:srgbClr val="FFFFFF">
                    <a:alpha val="100000"/>
                  </a:srgbClr>
                </a:solidFill>
                <a:latin typeface="Lato"/>
              </a:rPr>
              <a:t>2</a:t>
            </a:r>
          </a:p>
        </p:txBody>
      </p:sp>
      <p:pic>
        <p:nvPicPr>
          <p:cNvPr id="38" name="Picture 37" descr="A pink hous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3A00A40-A6F3-42ED-F5E6-52B6133DE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70" y="4544052"/>
            <a:ext cx="470999" cy="88150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10799300">
            <a:off x="-2857" y="22137"/>
            <a:ext cx="443571" cy="2166757"/>
            <a:chOff x="-2857" y="22137"/>
            <a:chExt cx="443571" cy="2166757"/>
          </a:xfrm>
        </p:grpSpPr>
        <p:sp>
          <p:nvSpPr>
            <p:cNvPr id="4" name="Freeform 4"/>
            <p:cNvSpPr/>
            <p:nvPr/>
          </p:nvSpPr>
          <p:spPr>
            <a:xfrm>
              <a:off x="-2857" y="22137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16200000">
            <a:off x="773198" y="-771539"/>
            <a:ext cx="426527" cy="1979116"/>
            <a:chOff x="773198" y="-771539"/>
            <a:chExt cx="426527" cy="1979116"/>
          </a:xfrm>
        </p:grpSpPr>
        <p:sp>
          <p:nvSpPr>
            <p:cNvPr id="6" name="Freeform 6"/>
            <p:cNvSpPr/>
            <p:nvPr/>
          </p:nvSpPr>
          <p:spPr>
            <a:xfrm>
              <a:off x="773198" y="-771539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21600000">
            <a:off x="3072937" y="1459972"/>
            <a:ext cx="4614603" cy="3383103"/>
            <a:chOff x="3232769" y="381000"/>
            <a:chExt cx="4667250" cy="4124325"/>
          </a:xfrm>
        </p:grpSpPr>
        <p:sp>
          <p:nvSpPr>
            <p:cNvPr id="8" name="Freeform 8"/>
            <p:cNvSpPr/>
            <p:nvPr/>
          </p:nvSpPr>
          <p:spPr>
            <a:xfrm>
              <a:off x="3232769" y="381000"/>
              <a:ext cx="4667250" cy="41243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E5FF">
                <a:alpha val="7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1337">
            <a:off x="7440018" y="4500317"/>
            <a:ext cx="247640" cy="1209674"/>
            <a:chOff x="7440018" y="4500317"/>
            <a:chExt cx="247640" cy="1209674"/>
          </a:xfrm>
        </p:grpSpPr>
        <p:sp>
          <p:nvSpPr>
            <p:cNvPr id="10" name="Freeform 10"/>
            <p:cNvSpPr/>
            <p:nvPr/>
          </p:nvSpPr>
          <p:spPr>
            <a:xfrm>
              <a:off x="7440018" y="45003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1187">
            <a:off x="7015978" y="5047920"/>
            <a:ext cx="238125" cy="1104916"/>
            <a:chOff x="7015978" y="5047920"/>
            <a:chExt cx="238125" cy="1104916"/>
          </a:xfrm>
        </p:grpSpPr>
        <p:sp>
          <p:nvSpPr>
            <p:cNvPr id="12" name="Freeform 12"/>
            <p:cNvSpPr/>
            <p:nvPr/>
          </p:nvSpPr>
          <p:spPr>
            <a:xfrm>
              <a:off x="7015978" y="50479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580985" y="431283"/>
            <a:ext cx="4293450" cy="1009650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l">
              <a:lnSpc>
                <a:spcPts val="3960"/>
              </a:lnSpc>
            </a:pPr>
            <a:r>
              <a:rPr lang="en-US" sz="3600" b="1" i="0" spc="150" dirty="0">
                <a:solidFill>
                  <a:srgbClr val="273A64">
                    <a:alpha val="100000"/>
                  </a:srgbClr>
                </a:solidFill>
                <a:latin typeface="Poppins"/>
              </a:rPr>
              <a:t>Dinner Responsibilities</a:t>
            </a:r>
          </a:p>
        </p:txBody>
      </p:sp>
      <p:sp>
        <p:nvSpPr>
          <p:cNvPr id="15" name="TextBox 15"/>
          <p:cNvSpPr txBox="1"/>
          <p:nvPr/>
        </p:nvSpPr>
        <p:spPr>
          <a:xfrm rot="21600000">
            <a:off x="3342169" y="1617780"/>
            <a:ext cx="4178762" cy="30480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40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Greet your family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Seating- priority is families sitting with other families and then their </a:t>
            </a:r>
            <a:r>
              <a:rPr lang="en-US" sz="1400" dirty="0" err="1">
                <a:solidFill>
                  <a:srgbClr val="000000">
                    <a:alpha val="100000"/>
                  </a:srgbClr>
                </a:solidFill>
                <a:latin typeface="Montserrat"/>
              </a:rPr>
              <a:t>volunstar</a:t>
            </a:r>
            <a:r>
              <a:rPr lang="en-US" sz="140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.  Help your family meet other families.</a:t>
            </a:r>
            <a:endParaRPr lang="en-US" sz="140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40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Help integrate Team Pink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Offer to help parents with kid plates</a:t>
            </a:r>
          </a:p>
          <a:p>
            <a:pPr marL="285750" indent="-28575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Help as needed with clearing tables, etc.</a:t>
            </a:r>
            <a:endParaRPr lang="en-US" sz="140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500"/>
              </a:lnSpc>
            </a:pPr>
            <a:endParaRPr lang="en-US" sz="140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500"/>
              </a:lnSpc>
            </a:pPr>
            <a:r>
              <a:rPr lang="en-US" sz="140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Director will introduce </a:t>
            </a:r>
            <a:r>
              <a:rPr lang="en-US" sz="1400" b="0" i="0" spc="0" dirty="0" err="1">
                <a:solidFill>
                  <a:srgbClr val="000000">
                    <a:alpha val="100000"/>
                  </a:srgbClr>
                </a:solidFill>
                <a:latin typeface="Montserrat"/>
              </a:rPr>
              <a:t>volunstars</a:t>
            </a:r>
            <a:r>
              <a:rPr lang="en-US" sz="140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 &amp; families</a:t>
            </a:r>
          </a:p>
          <a:p>
            <a:pPr algn="ctr">
              <a:lnSpc>
                <a:spcPts val="1500"/>
              </a:lnSpc>
            </a:pPr>
            <a:endParaRPr lang="en-US" sz="140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500"/>
              </a:lnSpc>
            </a:pPr>
            <a:r>
              <a:rPr lang="en-US" sz="140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After dinner, the Director will conduct a short meeting with the families.  According to your location, children may or may not be included in this meeting. If childcare is needed, instructions will be given.</a:t>
            </a:r>
          </a:p>
          <a:p>
            <a:pPr algn="ctr">
              <a:lnSpc>
                <a:spcPts val="1500"/>
              </a:lnSpc>
            </a:pPr>
            <a:endParaRPr lang="en-US" sz="150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1500"/>
              </a:lnSpc>
            </a:pPr>
            <a:endParaRPr lang="en-US" sz="150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 rot="16200000">
            <a:off x="-742905" y="956744"/>
            <a:ext cx="2045505" cy="2857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FFFFFF">
                    <a:alpha val="100000"/>
                  </a:srgbClr>
                </a:solidFill>
                <a:latin typeface="Nunito"/>
              </a:rPr>
              <a:t> Opening Dinner Directions </a:t>
            </a:r>
          </a:p>
        </p:txBody>
      </p:sp>
      <p:cxnSp>
        <p:nvCxnSpPr>
          <p:cNvPr id="17" name="Straight Connector 17"/>
          <p:cNvCxnSpPr>
            <a:cxnSpLocks/>
          </p:cNvCxnSpPr>
          <p:nvPr/>
        </p:nvCxnSpPr>
        <p:spPr>
          <a:xfrm rot="5400000">
            <a:off x="-1300113" y="3801796"/>
            <a:ext cx="3019437" cy="0"/>
          </a:xfrm>
          <a:prstGeom prst="line">
            <a:avLst/>
          </a:prstGeom>
          <a:ln w="22860">
            <a:solidFill>
              <a:srgbClr val="459B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9"/>
          <p:cNvGrpSpPr/>
          <p:nvPr/>
        </p:nvGrpSpPr>
        <p:grpSpPr>
          <a:xfrm rot="21600000">
            <a:off x="6935280" y="4984804"/>
            <a:ext cx="714375" cy="733425"/>
            <a:chOff x="6935280" y="4984804"/>
            <a:chExt cx="714375" cy="733425"/>
          </a:xfrm>
        </p:grpSpPr>
        <p:sp>
          <p:nvSpPr>
            <p:cNvPr id="18" name="Freeform 18"/>
            <p:cNvSpPr/>
            <p:nvPr/>
          </p:nvSpPr>
          <p:spPr>
            <a:xfrm>
              <a:off x="6935280" y="4984804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 rot="21600000">
            <a:off x="7125777" y="5318179"/>
            <a:ext cx="3596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30</a:t>
            </a:r>
          </a:p>
        </p:txBody>
      </p:sp>
      <p:pic>
        <p:nvPicPr>
          <p:cNvPr id="22" name="Picture 21" descr="A pink hous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4F0CE88-92AD-2457-9BB6-B32F91D8F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15" y="103083"/>
            <a:ext cx="509315" cy="953214"/>
          </a:xfrm>
          <a:prstGeom prst="rect">
            <a:avLst/>
          </a:prstGeom>
        </p:spPr>
      </p:pic>
      <p:pic>
        <p:nvPicPr>
          <p:cNvPr id="24" name="Picture 23" descr="A picture containing kiss, person, human face, love&#10;&#10;Description automatically generated">
            <a:extLst>
              <a:ext uri="{FF2B5EF4-FFF2-40B4-BE49-F238E27FC236}">
                <a16:creationId xmlns:a16="http://schemas.microsoft.com/office/drawing/2014/main" id="{0DFD634E-E982-AC02-DE07-91DE95FB8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5759" y="1859123"/>
            <a:ext cx="4865759" cy="388534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16200000">
            <a:off x="-814342" y="1028181"/>
            <a:ext cx="20455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FFFFFF">
                    <a:alpha val="100000"/>
                  </a:srgbClr>
                </a:solidFill>
                <a:latin typeface="Nunito"/>
              </a:rPr>
              <a:t>Closing Thooughts </a:t>
            </a:r>
          </a:p>
        </p:txBody>
      </p:sp>
      <p:grpSp>
        <p:nvGrpSpPr>
          <p:cNvPr id="4" name="Group 4"/>
          <p:cNvGrpSpPr/>
          <p:nvPr/>
        </p:nvGrpSpPr>
        <p:grpSpPr>
          <a:xfrm rot="10799300">
            <a:off x="-2857" y="22137"/>
            <a:ext cx="443571" cy="2166757"/>
            <a:chOff x="-2857" y="22137"/>
            <a:chExt cx="443571" cy="2166757"/>
          </a:xfrm>
        </p:grpSpPr>
        <p:sp>
          <p:nvSpPr>
            <p:cNvPr id="3" name="Freeform 3"/>
            <p:cNvSpPr/>
            <p:nvPr/>
          </p:nvSpPr>
          <p:spPr>
            <a:xfrm>
              <a:off x="-2857" y="22137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16200000">
            <a:off x="773198" y="-771539"/>
            <a:ext cx="426527" cy="1979116"/>
            <a:chOff x="773198" y="-771539"/>
            <a:chExt cx="426527" cy="1979116"/>
          </a:xfrm>
        </p:grpSpPr>
        <p:sp>
          <p:nvSpPr>
            <p:cNvPr id="5" name="Freeform 5"/>
            <p:cNvSpPr/>
            <p:nvPr/>
          </p:nvSpPr>
          <p:spPr>
            <a:xfrm>
              <a:off x="773198" y="-771539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1337">
            <a:off x="7440018" y="4500317"/>
            <a:ext cx="247640" cy="1209674"/>
            <a:chOff x="7440018" y="4500317"/>
            <a:chExt cx="247640" cy="1209674"/>
          </a:xfrm>
        </p:grpSpPr>
        <p:sp>
          <p:nvSpPr>
            <p:cNvPr id="7" name="Freeform 7"/>
            <p:cNvSpPr/>
            <p:nvPr/>
          </p:nvSpPr>
          <p:spPr>
            <a:xfrm>
              <a:off x="7440018" y="45003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1187">
            <a:off x="7015978" y="5047920"/>
            <a:ext cx="238125" cy="1104916"/>
            <a:chOff x="7015978" y="5047920"/>
            <a:chExt cx="238125" cy="1104916"/>
          </a:xfrm>
        </p:grpSpPr>
        <p:sp>
          <p:nvSpPr>
            <p:cNvPr id="9" name="Freeform 9"/>
            <p:cNvSpPr/>
            <p:nvPr/>
          </p:nvSpPr>
          <p:spPr>
            <a:xfrm>
              <a:off x="7015978" y="50479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1300113" y="3801796"/>
            <a:ext cx="3019437" cy="0"/>
          </a:xfrm>
          <a:prstGeom prst="line">
            <a:avLst/>
          </a:prstGeom>
          <a:ln w="22860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3"/>
          <p:cNvGrpSpPr/>
          <p:nvPr/>
        </p:nvGrpSpPr>
        <p:grpSpPr>
          <a:xfrm rot="21600000">
            <a:off x="6935280" y="4984804"/>
            <a:ext cx="714375" cy="733425"/>
            <a:chOff x="6935280" y="4984804"/>
            <a:chExt cx="714375" cy="733425"/>
          </a:xfrm>
        </p:grpSpPr>
        <p:sp>
          <p:nvSpPr>
            <p:cNvPr id="12" name="Freeform 12"/>
            <p:cNvSpPr/>
            <p:nvPr/>
          </p:nvSpPr>
          <p:spPr>
            <a:xfrm>
              <a:off x="6935280" y="4984804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7125777" y="5241979"/>
            <a:ext cx="3596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31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1014584" y="739515"/>
            <a:ext cx="5825447" cy="4572000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 rot="21600000">
            <a:off x="1495425" y="-4779"/>
            <a:ext cx="4619625" cy="600075"/>
            <a:chOff x="1495425" y="-4779"/>
            <a:chExt cx="4619625" cy="600075"/>
          </a:xfrm>
        </p:grpSpPr>
        <p:sp>
          <p:nvSpPr>
            <p:cNvPr id="16" name="Freeform 16"/>
            <p:cNvSpPr/>
            <p:nvPr/>
          </p:nvSpPr>
          <p:spPr>
            <a:xfrm>
              <a:off x="1495425" y="-4779"/>
              <a:ext cx="4619625" cy="60007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8" name="TextBox 18"/>
          <p:cNvSpPr txBox="1"/>
          <p:nvPr/>
        </p:nvSpPr>
        <p:spPr>
          <a:xfrm rot="21600000">
            <a:off x="1495425" y="116929"/>
            <a:ext cx="4483950" cy="36195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2850" b="1" i="0" spc="0" dirty="0">
                <a:solidFill>
                  <a:srgbClr val="FFFFFF">
                    <a:alpha val="100000"/>
                  </a:srgbClr>
                </a:solidFill>
                <a:latin typeface="Poppins" pitchFamily="2" charset="77"/>
                <a:cs typeface="Poppins" pitchFamily="2" charset="77"/>
              </a:rPr>
              <a:t>WE "LOVE" YOU!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123825" y="4795308"/>
            <a:ext cx="714375" cy="7905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16200000">
            <a:off x="-814342" y="1028181"/>
            <a:ext cx="20455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FFFFFF">
                    <a:alpha val="100000"/>
                  </a:srgbClr>
                </a:solidFill>
                <a:latin typeface="Nunito"/>
              </a:rPr>
              <a:t>Closing Thooughts </a:t>
            </a:r>
          </a:p>
        </p:txBody>
      </p:sp>
      <p:grpSp>
        <p:nvGrpSpPr>
          <p:cNvPr id="4" name="Group 4"/>
          <p:cNvGrpSpPr/>
          <p:nvPr/>
        </p:nvGrpSpPr>
        <p:grpSpPr>
          <a:xfrm rot="10799300">
            <a:off x="-2857" y="22137"/>
            <a:ext cx="443571" cy="2166757"/>
            <a:chOff x="-2857" y="22137"/>
            <a:chExt cx="443571" cy="2166757"/>
          </a:xfrm>
        </p:grpSpPr>
        <p:sp>
          <p:nvSpPr>
            <p:cNvPr id="3" name="Freeform 3"/>
            <p:cNvSpPr/>
            <p:nvPr/>
          </p:nvSpPr>
          <p:spPr>
            <a:xfrm>
              <a:off x="-2857" y="22137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16200000">
            <a:off x="773198" y="-771539"/>
            <a:ext cx="426527" cy="1979116"/>
            <a:chOff x="773198" y="-771539"/>
            <a:chExt cx="426527" cy="1979116"/>
          </a:xfrm>
        </p:grpSpPr>
        <p:sp>
          <p:nvSpPr>
            <p:cNvPr id="5" name="Freeform 5"/>
            <p:cNvSpPr/>
            <p:nvPr/>
          </p:nvSpPr>
          <p:spPr>
            <a:xfrm>
              <a:off x="773198" y="-771539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1337">
            <a:off x="7440018" y="4500317"/>
            <a:ext cx="247640" cy="1209674"/>
            <a:chOff x="7440018" y="4500317"/>
            <a:chExt cx="247640" cy="1209674"/>
          </a:xfrm>
        </p:grpSpPr>
        <p:sp>
          <p:nvSpPr>
            <p:cNvPr id="7" name="Freeform 7"/>
            <p:cNvSpPr/>
            <p:nvPr/>
          </p:nvSpPr>
          <p:spPr>
            <a:xfrm>
              <a:off x="7440018" y="45003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1187">
            <a:off x="7015978" y="5047920"/>
            <a:ext cx="238125" cy="1104916"/>
            <a:chOff x="7015978" y="5047920"/>
            <a:chExt cx="238125" cy="1104916"/>
          </a:xfrm>
        </p:grpSpPr>
        <p:sp>
          <p:nvSpPr>
            <p:cNvPr id="9" name="Freeform 9"/>
            <p:cNvSpPr/>
            <p:nvPr/>
          </p:nvSpPr>
          <p:spPr>
            <a:xfrm>
              <a:off x="7015978" y="50479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1300113" y="3801796"/>
            <a:ext cx="3019437" cy="0"/>
          </a:xfrm>
          <a:prstGeom prst="line">
            <a:avLst/>
          </a:prstGeom>
          <a:ln w="22860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3"/>
          <p:cNvGrpSpPr/>
          <p:nvPr/>
        </p:nvGrpSpPr>
        <p:grpSpPr>
          <a:xfrm rot="21600000">
            <a:off x="6935280" y="4984804"/>
            <a:ext cx="714375" cy="733425"/>
            <a:chOff x="6935280" y="4984804"/>
            <a:chExt cx="714375" cy="733425"/>
          </a:xfrm>
        </p:grpSpPr>
        <p:sp>
          <p:nvSpPr>
            <p:cNvPr id="12" name="Freeform 12"/>
            <p:cNvSpPr/>
            <p:nvPr/>
          </p:nvSpPr>
          <p:spPr>
            <a:xfrm>
              <a:off x="6935280" y="4984804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7121021" y="5311158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32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723900" y="872150"/>
            <a:ext cx="6096000" cy="4541108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 rot="21600000">
            <a:off x="1323975" y="143933"/>
            <a:ext cx="4886325" cy="619125"/>
            <a:chOff x="1323975" y="143933"/>
            <a:chExt cx="4886325" cy="619125"/>
          </a:xfrm>
        </p:grpSpPr>
        <p:sp>
          <p:nvSpPr>
            <p:cNvPr id="16" name="Freeform 16"/>
            <p:cNvSpPr/>
            <p:nvPr/>
          </p:nvSpPr>
          <p:spPr>
            <a:xfrm>
              <a:off x="1323975" y="143933"/>
              <a:ext cx="4886325" cy="6191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8" name="TextBox 18"/>
          <p:cNvSpPr txBox="1"/>
          <p:nvPr/>
        </p:nvSpPr>
        <p:spPr>
          <a:xfrm rot="21600000">
            <a:off x="1533525" y="268271"/>
            <a:ext cx="4483950" cy="36195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2850" b="0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CUE THE MUSIC!</a:t>
            </a:r>
            <a:r>
              <a:rPr lang="en-US" sz="28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 </a:t>
            </a:r>
          </a:p>
        </p:txBody>
      </p:sp>
      <p:sp>
        <p:nvSpPr>
          <p:cNvPr id="19" name="TextBox 19">
            <a:hlinkClick r:id="rId3"/>
          </p:cNvPr>
          <p:cNvSpPr txBox="1"/>
          <p:nvPr/>
        </p:nvSpPr>
        <p:spPr>
          <a:xfrm rot="21600000">
            <a:off x="1435656" y="5418667"/>
            <a:ext cx="4628581" cy="30480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400" b="0" i="0" spc="0" dirty="0">
                <a:solidFill>
                  <a:srgbClr val="000000">
                    <a:alpha val="100000"/>
                  </a:srgbClr>
                </a:solidFill>
                <a:latin typeface="Open Sans"/>
              </a:rPr>
              <a:t>We are the LOVE MACHINE!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16200000">
            <a:off x="-814342" y="1028181"/>
            <a:ext cx="20455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FFFFFF">
                    <a:alpha val="100000"/>
                  </a:srgbClr>
                </a:solidFill>
                <a:latin typeface="Nunito"/>
              </a:rPr>
              <a:t>Closing Thooughts </a:t>
            </a:r>
          </a:p>
        </p:txBody>
      </p:sp>
      <p:grpSp>
        <p:nvGrpSpPr>
          <p:cNvPr id="4" name="Group 4"/>
          <p:cNvGrpSpPr/>
          <p:nvPr/>
        </p:nvGrpSpPr>
        <p:grpSpPr>
          <a:xfrm rot="10799300">
            <a:off x="-2857" y="22137"/>
            <a:ext cx="443571" cy="2166757"/>
            <a:chOff x="-2857" y="22137"/>
            <a:chExt cx="443571" cy="2166757"/>
          </a:xfrm>
        </p:grpSpPr>
        <p:sp>
          <p:nvSpPr>
            <p:cNvPr id="3" name="Freeform 3"/>
            <p:cNvSpPr/>
            <p:nvPr/>
          </p:nvSpPr>
          <p:spPr>
            <a:xfrm>
              <a:off x="-2857" y="22137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16200000">
            <a:off x="773198" y="-771539"/>
            <a:ext cx="426527" cy="1979116"/>
            <a:chOff x="773198" y="-771539"/>
            <a:chExt cx="426527" cy="1979116"/>
          </a:xfrm>
        </p:grpSpPr>
        <p:sp>
          <p:nvSpPr>
            <p:cNvPr id="5" name="Freeform 5"/>
            <p:cNvSpPr/>
            <p:nvPr/>
          </p:nvSpPr>
          <p:spPr>
            <a:xfrm>
              <a:off x="773198" y="-771539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1337">
            <a:off x="7440018" y="4500317"/>
            <a:ext cx="247640" cy="1209674"/>
            <a:chOff x="7440018" y="4500317"/>
            <a:chExt cx="247640" cy="1209674"/>
          </a:xfrm>
        </p:grpSpPr>
        <p:sp>
          <p:nvSpPr>
            <p:cNvPr id="7" name="Freeform 7"/>
            <p:cNvSpPr/>
            <p:nvPr/>
          </p:nvSpPr>
          <p:spPr>
            <a:xfrm>
              <a:off x="7440018" y="45003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1187">
            <a:off x="7015978" y="5047920"/>
            <a:ext cx="238125" cy="1104916"/>
            <a:chOff x="7015978" y="5047920"/>
            <a:chExt cx="238125" cy="1104916"/>
          </a:xfrm>
        </p:grpSpPr>
        <p:sp>
          <p:nvSpPr>
            <p:cNvPr id="9" name="Freeform 9"/>
            <p:cNvSpPr/>
            <p:nvPr/>
          </p:nvSpPr>
          <p:spPr>
            <a:xfrm>
              <a:off x="7015978" y="50479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1300113" y="3801796"/>
            <a:ext cx="3019437" cy="0"/>
          </a:xfrm>
          <a:prstGeom prst="line">
            <a:avLst/>
          </a:prstGeom>
          <a:ln w="22860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3"/>
          <p:cNvGrpSpPr/>
          <p:nvPr/>
        </p:nvGrpSpPr>
        <p:grpSpPr>
          <a:xfrm rot="21600000">
            <a:off x="6935280" y="4984804"/>
            <a:ext cx="714375" cy="733425"/>
            <a:chOff x="6935280" y="4984804"/>
            <a:chExt cx="714375" cy="733425"/>
          </a:xfrm>
        </p:grpSpPr>
        <p:sp>
          <p:nvSpPr>
            <p:cNvPr id="12" name="Freeform 12"/>
            <p:cNvSpPr/>
            <p:nvPr/>
          </p:nvSpPr>
          <p:spPr>
            <a:xfrm>
              <a:off x="6935280" y="4984804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7125777" y="5318179"/>
            <a:ext cx="3596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33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723900" y="630770"/>
            <a:ext cx="6096000" cy="445236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123825" y="4795308"/>
            <a:ext cx="714375" cy="7905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16200000">
            <a:off x="-814342" y="1028181"/>
            <a:ext cx="20455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FFFFFF">
                    <a:alpha val="100000"/>
                  </a:srgbClr>
                </a:solidFill>
                <a:latin typeface="Nunito"/>
              </a:rPr>
              <a:t>Closing Thooughts </a:t>
            </a:r>
          </a:p>
        </p:txBody>
      </p:sp>
      <p:grpSp>
        <p:nvGrpSpPr>
          <p:cNvPr id="4" name="Group 4"/>
          <p:cNvGrpSpPr/>
          <p:nvPr/>
        </p:nvGrpSpPr>
        <p:grpSpPr>
          <a:xfrm rot="10799300">
            <a:off x="-2857" y="22137"/>
            <a:ext cx="443571" cy="2166757"/>
            <a:chOff x="-2857" y="22137"/>
            <a:chExt cx="443571" cy="2166757"/>
          </a:xfrm>
        </p:grpSpPr>
        <p:sp>
          <p:nvSpPr>
            <p:cNvPr id="3" name="Freeform 3"/>
            <p:cNvSpPr/>
            <p:nvPr/>
          </p:nvSpPr>
          <p:spPr>
            <a:xfrm>
              <a:off x="-2857" y="22137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16200000">
            <a:off x="773198" y="-771539"/>
            <a:ext cx="426527" cy="1979116"/>
            <a:chOff x="773198" y="-771539"/>
            <a:chExt cx="426527" cy="1979116"/>
          </a:xfrm>
        </p:grpSpPr>
        <p:sp>
          <p:nvSpPr>
            <p:cNvPr id="5" name="Freeform 5"/>
            <p:cNvSpPr/>
            <p:nvPr/>
          </p:nvSpPr>
          <p:spPr>
            <a:xfrm>
              <a:off x="773198" y="-771539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1337">
            <a:off x="7440018" y="4500317"/>
            <a:ext cx="247640" cy="1209674"/>
            <a:chOff x="7440018" y="4500317"/>
            <a:chExt cx="247640" cy="1209674"/>
          </a:xfrm>
        </p:grpSpPr>
        <p:sp>
          <p:nvSpPr>
            <p:cNvPr id="7" name="Freeform 7"/>
            <p:cNvSpPr/>
            <p:nvPr/>
          </p:nvSpPr>
          <p:spPr>
            <a:xfrm>
              <a:off x="7440018" y="45003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1187">
            <a:off x="7015978" y="5047920"/>
            <a:ext cx="238125" cy="1104916"/>
            <a:chOff x="7015978" y="5047920"/>
            <a:chExt cx="238125" cy="1104916"/>
          </a:xfrm>
        </p:grpSpPr>
        <p:sp>
          <p:nvSpPr>
            <p:cNvPr id="9" name="Freeform 9"/>
            <p:cNvSpPr/>
            <p:nvPr/>
          </p:nvSpPr>
          <p:spPr>
            <a:xfrm>
              <a:off x="7015978" y="50479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1300113" y="3801796"/>
            <a:ext cx="3019437" cy="0"/>
          </a:xfrm>
          <a:prstGeom prst="line">
            <a:avLst/>
          </a:prstGeom>
          <a:ln w="22860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3"/>
          <p:cNvGrpSpPr/>
          <p:nvPr/>
        </p:nvGrpSpPr>
        <p:grpSpPr>
          <a:xfrm rot="21600000">
            <a:off x="6935280" y="4984804"/>
            <a:ext cx="714375" cy="733425"/>
            <a:chOff x="6935280" y="4984804"/>
            <a:chExt cx="714375" cy="733425"/>
          </a:xfrm>
        </p:grpSpPr>
        <p:sp>
          <p:nvSpPr>
            <p:cNvPr id="12" name="Freeform 12"/>
            <p:cNvSpPr/>
            <p:nvPr/>
          </p:nvSpPr>
          <p:spPr>
            <a:xfrm>
              <a:off x="6935280" y="4984804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7130546" y="5311158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34</a:t>
            </a:r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1323975" y="143933"/>
            <a:ext cx="4886325" cy="619125"/>
            <a:chOff x="1323975" y="143933"/>
            <a:chExt cx="4886325" cy="619125"/>
          </a:xfrm>
        </p:grpSpPr>
        <p:sp>
          <p:nvSpPr>
            <p:cNvPr id="15" name="Freeform 15"/>
            <p:cNvSpPr/>
            <p:nvPr/>
          </p:nvSpPr>
          <p:spPr>
            <a:xfrm>
              <a:off x="1323975" y="143933"/>
              <a:ext cx="4886325" cy="6191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 rot="21600000">
            <a:off x="1533525" y="268271"/>
            <a:ext cx="4483950" cy="36195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28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 </a:t>
            </a:r>
            <a:r>
              <a:rPr lang="en-US" sz="2850" b="0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THE END!</a:t>
            </a:r>
            <a:r>
              <a:rPr lang="en-US" sz="2850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16200000">
            <a:off x="-814342" y="1028181"/>
            <a:ext cx="20455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FFFFFF">
                    <a:alpha val="100000"/>
                  </a:srgbClr>
                </a:solidFill>
                <a:latin typeface="Nunito"/>
              </a:rPr>
              <a:t>Closing Thooughts </a:t>
            </a:r>
          </a:p>
        </p:txBody>
      </p:sp>
      <p:grpSp>
        <p:nvGrpSpPr>
          <p:cNvPr id="4" name="Group 4"/>
          <p:cNvGrpSpPr/>
          <p:nvPr/>
        </p:nvGrpSpPr>
        <p:grpSpPr>
          <a:xfrm rot="10799300">
            <a:off x="-2857" y="22137"/>
            <a:ext cx="443571" cy="2166757"/>
            <a:chOff x="-2857" y="22137"/>
            <a:chExt cx="443571" cy="2166757"/>
          </a:xfrm>
        </p:grpSpPr>
        <p:sp>
          <p:nvSpPr>
            <p:cNvPr id="3" name="Freeform 3"/>
            <p:cNvSpPr/>
            <p:nvPr/>
          </p:nvSpPr>
          <p:spPr>
            <a:xfrm>
              <a:off x="-2857" y="22137"/>
              <a:ext cx="443571" cy="21667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 rot="16200000">
            <a:off x="773198" y="-771539"/>
            <a:ext cx="426527" cy="1979116"/>
            <a:chOff x="773198" y="-771539"/>
            <a:chExt cx="426527" cy="1979116"/>
          </a:xfrm>
        </p:grpSpPr>
        <p:sp>
          <p:nvSpPr>
            <p:cNvPr id="5" name="Freeform 5"/>
            <p:cNvSpPr/>
            <p:nvPr/>
          </p:nvSpPr>
          <p:spPr>
            <a:xfrm>
              <a:off x="773198" y="-771539"/>
              <a:ext cx="426527" cy="19791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1337">
            <a:off x="7440018" y="4500317"/>
            <a:ext cx="247640" cy="1209674"/>
            <a:chOff x="7440018" y="4500317"/>
            <a:chExt cx="247640" cy="1209674"/>
          </a:xfrm>
        </p:grpSpPr>
        <p:sp>
          <p:nvSpPr>
            <p:cNvPr id="7" name="Freeform 7"/>
            <p:cNvSpPr/>
            <p:nvPr/>
          </p:nvSpPr>
          <p:spPr>
            <a:xfrm>
              <a:off x="7440018" y="4500317"/>
              <a:ext cx="247640" cy="1209674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1187">
            <a:off x="7015978" y="5047920"/>
            <a:ext cx="238125" cy="1104916"/>
            <a:chOff x="7015978" y="5047920"/>
            <a:chExt cx="238125" cy="1104916"/>
          </a:xfrm>
        </p:grpSpPr>
        <p:sp>
          <p:nvSpPr>
            <p:cNvPr id="9" name="Freeform 9"/>
            <p:cNvSpPr/>
            <p:nvPr/>
          </p:nvSpPr>
          <p:spPr>
            <a:xfrm>
              <a:off x="7015978" y="5047920"/>
              <a:ext cx="238125" cy="1104916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1300113" y="3801796"/>
            <a:ext cx="3019437" cy="0"/>
          </a:xfrm>
          <a:prstGeom prst="line">
            <a:avLst/>
          </a:prstGeom>
          <a:ln w="22860">
            <a:solidFill>
              <a:srgbClr val="EBE9E9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3"/>
          <p:cNvGrpSpPr/>
          <p:nvPr/>
        </p:nvGrpSpPr>
        <p:grpSpPr>
          <a:xfrm rot="21600000">
            <a:off x="6935280" y="4984804"/>
            <a:ext cx="714375" cy="733425"/>
            <a:chOff x="6935280" y="4984804"/>
            <a:chExt cx="714375" cy="733425"/>
          </a:xfrm>
        </p:grpSpPr>
        <p:sp>
          <p:nvSpPr>
            <p:cNvPr id="12" name="Freeform 12"/>
            <p:cNvSpPr/>
            <p:nvPr/>
          </p:nvSpPr>
          <p:spPr>
            <a:xfrm>
              <a:off x="6935280" y="4984804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7121021" y="5234958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35</a:t>
            </a:r>
          </a:p>
        </p:txBody>
      </p:sp>
      <p:grpSp>
        <p:nvGrpSpPr>
          <p:cNvPr id="16" name="Group 16"/>
          <p:cNvGrpSpPr/>
          <p:nvPr/>
        </p:nvGrpSpPr>
        <p:grpSpPr>
          <a:xfrm rot="21600000">
            <a:off x="1323975" y="143933"/>
            <a:ext cx="4886325" cy="619125"/>
            <a:chOff x="1323975" y="143933"/>
            <a:chExt cx="4886325" cy="619125"/>
          </a:xfrm>
        </p:grpSpPr>
        <p:sp>
          <p:nvSpPr>
            <p:cNvPr id="15" name="Freeform 15"/>
            <p:cNvSpPr/>
            <p:nvPr/>
          </p:nvSpPr>
          <p:spPr>
            <a:xfrm>
              <a:off x="1323975" y="143933"/>
              <a:ext cx="4886325" cy="6191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 rot="21600000">
            <a:off x="1533525" y="268271"/>
            <a:ext cx="4483950" cy="361950"/>
          </a:xfrm>
          <a:prstGeom prst="rect">
            <a:avLst/>
          </a:prstGeom>
        </p:spPr>
        <p:txBody>
          <a:bodyPr lIns="0" tIns="3960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2850" b="0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 JENGA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699468" y="822854"/>
            <a:ext cx="6068664" cy="45720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123825" y="4795308"/>
            <a:ext cx="714375" cy="7905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7414022" y="2365429"/>
            <a:ext cx="259453" cy="3409950"/>
            <a:chOff x="7414022" y="2365429"/>
            <a:chExt cx="259453" cy="3409950"/>
          </a:xfrm>
        </p:grpSpPr>
        <p:sp>
          <p:nvSpPr>
            <p:cNvPr id="2" name="Freeform 2"/>
            <p:cNvSpPr/>
            <p:nvPr/>
          </p:nvSpPr>
          <p:spPr>
            <a:xfrm>
              <a:off x="7414022" y="2365429"/>
              <a:ext cx="259453" cy="3409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16200000">
            <a:off x="5835453" y="3940683"/>
            <a:ext cx="259453" cy="3409950"/>
            <a:chOff x="5835453" y="3940683"/>
            <a:chExt cx="259453" cy="3409950"/>
          </a:xfrm>
        </p:grpSpPr>
        <p:sp>
          <p:nvSpPr>
            <p:cNvPr id="4" name="Freeform 4"/>
            <p:cNvSpPr/>
            <p:nvPr/>
          </p:nvSpPr>
          <p:spPr>
            <a:xfrm>
              <a:off x="5835453" y="3940683"/>
              <a:ext cx="259453" cy="3409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 rot="21600000">
            <a:off x="704850" y="471111"/>
            <a:ext cx="2655150" cy="1047750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 dirty="0">
                <a:solidFill>
                  <a:srgbClr val="273A64">
                    <a:alpha val="100000"/>
                  </a:srgbClr>
                </a:solidFill>
                <a:latin typeface="Poppins"/>
              </a:rPr>
              <a:t>Our </a:t>
            </a:r>
            <a:br>
              <a:rPr lang="en-US" sz="3750" b="1" dirty="0"/>
            </a:br>
            <a:r>
              <a:rPr lang="en-US" sz="3750" b="1" i="0" spc="150" dirty="0">
                <a:solidFill>
                  <a:srgbClr val="273A64">
                    <a:alpha val="100000"/>
                  </a:srgbClr>
                </a:solidFill>
                <a:latin typeface="Poppins"/>
              </a:rPr>
              <a:t>story</a:t>
            </a:r>
          </a:p>
        </p:txBody>
      </p:sp>
      <p:cxnSp>
        <p:nvCxnSpPr>
          <p:cNvPr id="8" name="Straight Connector 8"/>
          <p:cNvCxnSpPr>
            <a:cxnSpLocks/>
          </p:cNvCxnSpPr>
          <p:nvPr/>
        </p:nvCxnSpPr>
        <p:spPr>
          <a:xfrm rot="5400000">
            <a:off x="-1204863" y="3925621"/>
            <a:ext cx="3019437" cy="0"/>
          </a:xfrm>
          <a:prstGeom prst="line">
            <a:avLst/>
          </a:prstGeom>
          <a:ln w="22860">
            <a:solidFill>
              <a:srgbClr val="459B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 rot="16200000">
            <a:off x="-738142" y="1218681"/>
            <a:ext cx="20455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Who We Are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704850" y="2038345"/>
            <a:ext cx="146452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1" i="0" spc="75" dirty="0">
                <a:solidFill>
                  <a:srgbClr val="459BFF">
                    <a:alpha val="100000"/>
                  </a:srgbClr>
                </a:solidFill>
                <a:latin typeface="Montserrat" pitchFamily="2" charset="77"/>
              </a:rPr>
              <a:t>History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685800" y="2190745"/>
            <a:ext cx="3491752" cy="13906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365"/>
              </a:lnSpc>
            </a:pPr>
            <a:r>
              <a:rPr lang="en-US" sz="1050" b="0" i="0" spc="75" dirty="0">
                <a:latin typeface="Montserrat" pitchFamily="2" charset="77"/>
              </a:rPr>
              <a:t>Founded by breast cancer survivor, </a:t>
            </a:r>
          </a:p>
          <a:p>
            <a:pPr algn="l">
              <a:lnSpc>
                <a:spcPts val="1365"/>
              </a:lnSpc>
            </a:pPr>
            <a:r>
              <a:rPr lang="en-US" sz="1050" b="0" i="0" spc="75" dirty="0">
                <a:latin typeface="Montserrat" pitchFamily="2" charset="77"/>
              </a:rPr>
              <a:t>Jeanine Patten-Coble in 2010</a:t>
            </a:r>
          </a:p>
          <a:p>
            <a:pPr algn="l">
              <a:lnSpc>
                <a:spcPts val="1365"/>
              </a:lnSpc>
            </a:pPr>
            <a:r>
              <a:rPr lang="en-US" sz="1050" b="0" i="0" spc="75" dirty="0">
                <a:latin typeface="Montserrat" pitchFamily="2" charset="77"/>
              </a:rPr>
              <a:t>Have served more than 1000+ families to date</a:t>
            </a:r>
          </a:p>
          <a:p>
            <a:pPr algn="l">
              <a:lnSpc>
                <a:spcPts val="1365"/>
              </a:lnSpc>
            </a:pPr>
            <a:r>
              <a:rPr lang="en-US" sz="1050" b="0" i="0" spc="75" dirty="0">
                <a:latin typeface="Montserrat" pitchFamily="2" charset="77"/>
              </a:rPr>
              <a:t>Headquartered in Burlington, NC</a:t>
            </a:r>
          </a:p>
          <a:p>
            <a:pPr algn="l">
              <a:lnSpc>
                <a:spcPts val="1365"/>
              </a:lnSpc>
            </a:pPr>
            <a:r>
              <a:rPr lang="en-US" sz="1050" b="0" i="0" u="sng" spc="75" dirty="0">
                <a:latin typeface="Montserrat" pitchFamily="2" charset="77"/>
                <a:hlinkClick r:id="rId2"/>
              </a:rPr>
              <a:t>https://vimeo.com/64565098?embedded=true&amp;source=vimeo_logo&amp;owner=14792234</a:t>
            </a:r>
          </a:p>
          <a:p>
            <a:pPr algn="l">
              <a:lnSpc>
                <a:spcPts val="1365"/>
              </a:lnSpc>
            </a:pPr>
            <a:endParaRPr lang="en-US" sz="1050" b="0" i="0" u="sng" spc="75" dirty="0">
              <a:latin typeface="Montserrat" pitchFamily="2" charset="77"/>
              <a:hlinkClick r:id="rId2"/>
            </a:endParaRPr>
          </a:p>
          <a:p>
            <a:pPr algn="l">
              <a:lnSpc>
                <a:spcPts val="1365"/>
              </a:lnSpc>
            </a:pPr>
            <a:endParaRPr lang="en-US" sz="1050" b="0" i="0" u="sng" spc="75" dirty="0">
              <a:hlinkClick r:id="rId2"/>
            </a:endParaRPr>
          </a:p>
        </p:txBody>
      </p:sp>
      <p:sp>
        <p:nvSpPr>
          <p:cNvPr id="14" name="TextBox 14"/>
          <p:cNvSpPr txBox="1"/>
          <p:nvPr/>
        </p:nvSpPr>
        <p:spPr>
          <a:xfrm rot="21600000">
            <a:off x="685800" y="3352795"/>
            <a:ext cx="140737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1" i="0" spc="75" dirty="0">
                <a:solidFill>
                  <a:srgbClr val="459BFF">
                    <a:alpha val="100000"/>
                  </a:srgbClr>
                </a:solidFill>
                <a:latin typeface="Montserrat" pitchFamily="2" charset="77"/>
              </a:rPr>
              <a:t>Our Mission</a:t>
            </a:r>
          </a:p>
        </p:txBody>
      </p:sp>
      <p:sp>
        <p:nvSpPr>
          <p:cNvPr id="15" name="TextBox 15"/>
          <p:cNvSpPr txBox="1"/>
          <p:nvPr/>
        </p:nvSpPr>
        <p:spPr>
          <a:xfrm rot="21600000">
            <a:off x="685799" y="3533770"/>
            <a:ext cx="3186941" cy="8572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365"/>
              </a:lnSpc>
            </a:pPr>
            <a:r>
              <a:rPr lang="en-US" sz="1050" b="0" i="0" spc="75" dirty="0">
                <a:latin typeface="Montserrat" pitchFamily="2" charset="77"/>
              </a:rPr>
              <a:t>Put a huge loving embrace around families as they are going through the physically, socially, emotionally and financially draining cancer journey.  Give each family a renewed sense of </a:t>
            </a:r>
            <a:r>
              <a:rPr lang="en-US" sz="1050" b="1" i="0" spc="75" dirty="0">
                <a:solidFill>
                  <a:srgbClr val="CA1C86">
                    <a:alpha val="100000"/>
                  </a:srgbClr>
                </a:solidFill>
                <a:latin typeface="Montserrat" pitchFamily="2" charset="77"/>
              </a:rPr>
              <a:t>HOPE</a:t>
            </a:r>
            <a:r>
              <a:rPr lang="en-US" sz="1050" b="0" i="0" spc="75" dirty="0">
                <a:solidFill>
                  <a:srgbClr val="459BFF">
                    <a:alpha val="100000"/>
                  </a:srgbClr>
                </a:solidFill>
                <a:latin typeface="Montserrat" pitchFamily="2" charset="77"/>
              </a:rPr>
              <a:t>!</a:t>
            </a:r>
          </a:p>
        </p:txBody>
      </p:sp>
      <p:grpSp>
        <p:nvGrpSpPr>
          <p:cNvPr id="17" name="Group 17"/>
          <p:cNvGrpSpPr/>
          <p:nvPr/>
        </p:nvGrpSpPr>
        <p:grpSpPr>
          <a:xfrm rot="21600000">
            <a:off x="2996452" y="-752471"/>
            <a:ext cx="1181100" cy="2286000"/>
            <a:chOff x="2926609" y="-784842"/>
            <a:chExt cx="1181100" cy="2286000"/>
          </a:xfrm>
        </p:grpSpPr>
        <p:sp>
          <p:nvSpPr>
            <p:cNvPr id="16" name="Freeform 16"/>
            <p:cNvSpPr/>
            <p:nvPr/>
          </p:nvSpPr>
          <p:spPr>
            <a:xfrm>
              <a:off x="2926609" y="-784842"/>
              <a:ext cx="1181100" cy="2286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18" name="TextBox 18"/>
          <p:cNvSpPr txBox="1"/>
          <p:nvPr/>
        </p:nvSpPr>
        <p:spPr>
          <a:xfrm rot="21600000">
            <a:off x="685800" y="4495795"/>
            <a:ext cx="1407375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200"/>
              </a:lnSpc>
            </a:pPr>
            <a:r>
              <a:rPr lang="en-US" sz="1200" b="1" i="0" spc="75">
                <a:solidFill>
                  <a:srgbClr val="459BFF">
                    <a:alpha val="100000"/>
                  </a:srgbClr>
                </a:solidFill>
                <a:latin typeface="Nunito"/>
              </a:rPr>
              <a:t>Our reach</a:t>
            </a:r>
          </a:p>
        </p:txBody>
      </p:sp>
      <p:sp>
        <p:nvSpPr>
          <p:cNvPr id="20" name="TextBox 20"/>
          <p:cNvSpPr txBox="1"/>
          <p:nvPr/>
        </p:nvSpPr>
        <p:spPr>
          <a:xfrm rot="21600000">
            <a:off x="685800" y="4629145"/>
            <a:ext cx="2902800" cy="6953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365"/>
              </a:lnSpc>
            </a:pPr>
            <a:r>
              <a:rPr lang="en-US" sz="1050" b="0" i="0" spc="75" dirty="0">
                <a:latin typeface="Nunito"/>
              </a:rPr>
              <a:t>Alabama, Arizona, California,  Connecticut, Florida, Georgia, Maryland, North Carolina, South Carolina, and US Virgin Islands.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3096834" y="267366"/>
            <a:ext cx="952500" cy="1047750"/>
          </a:xfrm>
          <a:prstGeom prst="rect">
            <a:avLst/>
          </a:prstGeom>
        </p:spPr>
      </p:pic>
      <p:pic>
        <p:nvPicPr>
          <p:cNvPr id="24" name="Picture 23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23C36816-8985-D331-09F7-AABE7C523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204" y="637018"/>
            <a:ext cx="3656770" cy="4892623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 rot="21600000">
            <a:off x="7228060" y="5575615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 dirty="0">
                <a:solidFill>
                  <a:schemeClr val="bg1"/>
                </a:solidFill>
                <a:latin typeface="Nunito"/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7345618" y="1774879"/>
            <a:ext cx="299281" cy="3933409"/>
            <a:chOff x="7345618" y="1774879"/>
            <a:chExt cx="299281" cy="3933409"/>
          </a:xfrm>
        </p:grpSpPr>
        <p:sp>
          <p:nvSpPr>
            <p:cNvPr id="2" name="Freeform 2"/>
            <p:cNvSpPr/>
            <p:nvPr/>
          </p:nvSpPr>
          <p:spPr>
            <a:xfrm>
              <a:off x="7345618" y="1774879"/>
              <a:ext cx="299281" cy="3933409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16200000">
            <a:off x="5524724" y="3591944"/>
            <a:ext cx="299281" cy="3933409"/>
            <a:chOff x="5524724" y="3591944"/>
            <a:chExt cx="299281" cy="3933409"/>
          </a:xfrm>
        </p:grpSpPr>
        <p:sp>
          <p:nvSpPr>
            <p:cNvPr id="4" name="Freeform 4"/>
            <p:cNvSpPr/>
            <p:nvPr/>
          </p:nvSpPr>
          <p:spPr>
            <a:xfrm>
              <a:off x="5524724" y="3591944"/>
              <a:ext cx="299281" cy="3933409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709610" y="123735"/>
            <a:ext cx="2998050" cy="1047750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 dirty="0">
                <a:solidFill>
                  <a:srgbClr val="00B0F0"/>
                </a:solidFill>
                <a:latin typeface="Poppins"/>
              </a:rPr>
              <a:t>YOUR STORY</a:t>
            </a:r>
          </a:p>
        </p:txBody>
      </p:sp>
      <p:cxnSp>
        <p:nvCxnSpPr>
          <p:cNvPr id="7" name="Straight Connector 7"/>
          <p:cNvCxnSpPr>
            <a:cxnSpLocks/>
          </p:cNvCxnSpPr>
          <p:nvPr/>
        </p:nvCxnSpPr>
        <p:spPr>
          <a:xfrm rot="5400000">
            <a:off x="-1204863" y="3925621"/>
            <a:ext cx="3019437" cy="0"/>
          </a:xfrm>
          <a:prstGeom prst="line">
            <a:avLst/>
          </a:prstGeom>
          <a:ln w="22860">
            <a:solidFill>
              <a:srgbClr val="459B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/>
          <p:nvPr/>
        </p:nvSpPr>
        <p:spPr>
          <a:xfrm rot="16200000">
            <a:off x="-738142" y="1218681"/>
            <a:ext cx="20455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Meet the Team</a:t>
            </a: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6897180" y="4975279"/>
            <a:ext cx="714375" cy="733425"/>
            <a:chOff x="6897180" y="4975279"/>
            <a:chExt cx="714375" cy="733425"/>
          </a:xfrm>
        </p:grpSpPr>
        <p:sp>
          <p:nvSpPr>
            <p:cNvPr id="9" name="Freeform 9"/>
            <p:cNvSpPr/>
            <p:nvPr/>
          </p:nvSpPr>
          <p:spPr>
            <a:xfrm>
              <a:off x="6897180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 rot="21600000">
            <a:off x="7111496" y="5263533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4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1081893" y="976643"/>
            <a:ext cx="5582344" cy="371225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1600000">
            <a:off x="1833766" y="4598967"/>
            <a:ext cx="4238797" cy="8096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75"/>
              </a:lnSpc>
            </a:pPr>
            <a:r>
              <a:rPr lang="en-US" sz="1275" b="1" i="0" spc="0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One of the most beautiful things you can do on this earth is let people know they are not alone.</a:t>
            </a:r>
          </a:p>
          <a:p>
            <a:pPr algn="ctr">
              <a:lnSpc>
                <a:spcPts val="1275"/>
              </a:lnSpc>
            </a:pPr>
            <a:endParaRPr lang="en-US" sz="1275" b="1" i="0" spc="0" dirty="0">
              <a:solidFill>
                <a:srgbClr val="000000">
                  <a:alpha val="100000"/>
                </a:srgbClr>
              </a:solidFill>
              <a:latin typeface="Lato"/>
            </a:endParaRPr>
          </a:p>
        </p:txBody>
      </p:sp>
      <p:sp>
        <p:nvSpPr>
          <p:cNvPr id="14" name="TextBox 14"/>
          <p:cNvSpPr txBox="1"/>
          <p:nvPr/>
        </p:nvSpPr>
        <p:spPr>
          <a:xfrm rot="21600000">
            <a:off x="2292465" y="5069970"/>
            <a:ext cx="3150450" cy="20955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650" b="0" i="1" spc="0" dirty="0">
                <a:solidFill>
                  <a:srgbClr val="000000">
                    <a:alpha val="100000"/>
                  </a:srgbClr>
                </a:solidFill>
                <a:latin typeface="Museo 500" panose="02000000000000000000" pitchFamily="2" charset="77"/>
              </a:rPr>
              <a:t>Thank you for serving!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123825" y="4795308"/>
            <a:ext cx="714375" cy="7905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4351992" y="2688155"/>
            <a:ext cx="4289671" cy="3775321"/>
            <a:chOff x="4351992" y="2688155"/>
            <a:chExt cx="4289671" cy="3775321"/>
          </a:xfrm>
        </p:grpSpPr>
        <p:sp>
          <p:nvSpPr>
            <p:cNvPr id="2" name="Freeform 2"/>
            <p:cNvSpPr/>
            <p:nvPr/>
          </p:nvSpPr>
          <p:spPr>
            <a:xfrm>
              <a:off x="4351992" y="2688155"/>
              <a:ext cx="4289671" cy="3775321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CEE5F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979751" y="912143"/>
            <a:ext cx="571500" cy="571500"/>
            <a:chOff x="979751" y="912143"/>
            <a:chExt cx="571500" cy="571500"/>
          </a:xfrm>
        </p:grpSpPr>
        <p:sp>
          <p:nvSpPr>
            <p:cNvPr id="4" name="Freeform 4"/>
            <p:cNvSpPr/>
            <p:nvPr/>
          </p:nvSpPr>
          <p:spPr>
            <a:xfrm>
              <a:off x="979751" y="912143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CDCD2">
                <a:alpha val="17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21600000">
            <a:off x="5563662" y="3112418"/>
            <a:ext cx="571500" cy="571500"/>
            <a:chOff x="5563662" y="3112418"/>
            <a:chExt cx="571500" cy="571500"/>
          </a:xfrm>
        </p:grpSpPr>
        <p:sp>
          <p:nvSpPr>
            <p:cNvPr id="6" name="Freeform 6"/>
            <p:cNvSpPr/>
            <p:nvPr/>
          </p:nvSpPr>
          <p:spPr>
            <a:xfrm>
              <a:off x="5563662" y="3112418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CDCD2">
                <a:alpha val="52000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 rot="21600000">
            <a:off x="578507" y="503479"/>
            <a:ext cx="6736636" cy="4675206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98"/>
              </a:lnSpc>
            </a:pPr>
            <a:r>
              <a:rPr lang="en-US" sz="2400" b="1" spc="127" dirty="0">
                <a:solidFill>
                  <a:srgbClr val="00B0F0"/>
                </a:solidFill>
                <a:latin typeface="Poppins"/>
              </a:rPr>
              <a:t>We will be </a:t>
            </a:r>
            <a:r>
              <a:rPr lang="en-US" sz="2400" b="1" u="sng" spc="127" dirty="0">
                <a:solidFill>
                  <a:srgbClr val="00B0F0"/>
                </a:solidFill>
                <a:latin typeface="Poppins"/>
              </a:rPr>
              <a:t>INTENTIONAL!</a:t>
            </a:r>
            <a:endParaRPr lang="en-US" sz="2400" b="1" i="0" u="sng" spc="127" dirty="0">
              <a:solidFill>
                <a:srgbClr val="00B0F0"/>
              </a:solidFill>
              <a:latin typeface="Poppins"/>
            </a:endParaRPr>
          </a:p>
          <a:p>
            <a:pPr algn="ctr">
              <a:lnSpc>
                <a:spcPts val="1898"/>
              </a:lnSpc>
            </a:pPr>
            <a:endParaRPr lang="en-US" sz="1725" b="1" i="0" spc="127" dirty="0">
              <a:solidFill>
                <a:srgbClr val="000000">
                  <a:alpha val="100000"/>
                </a:srgbClr>
              </a:solidFill>
              <a:latin typeface="Montserrat" pitchFamily="2" charset="77"/>
            </a:endParaRPr>
          </a:p>
          <a:p>
            <a:pPr>
              <a:lnSpc>
                <a:spcPts val="1898"/>
              </a:lnSpc>
            </a:pPr>
            <a:r>
              <a:rPr lang="en-US" sz="1725" b="1" i="0" spc="127" dirty="0">
                <a:solidFill>
                  <a:srgbClr val="C852B0"/>
                </a:solidFill>
                <a:latin typeface="Montserrat" pitchFamily="2" charset="77"/>
              </a:rPr>
              <a:t>Intentional stewardship</a:t>
            </a:r>
            <a:r>
              <a:rPr lang="en-US" sz="1725" b="0" i="0" spc="127" dirty="0">
                <a:solidFill>
                  <a:srgbClr val="C852B0"/>
                </a:solidFill>
                <a:latin typeface="Montserrat" pitchFamily="2" charset="77"/>
              </a:rPr>
              <a:t>- </a:t>
            </a:r>
            <a:r>
              <a:rPr lang="en-US" sz="1725" b="0" i="0" spc="127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we have been entrusted by local donors and we need to be careful and responsibly manage those relationships.</a:t>
            </a:r>
          </a:p>
          <a:p>
            <a:pPr>
              <a:lnSpc>
                <a:spcPts val="1898"/>
              </a:lnSpc>
            </a:pPr>
            <a:r>
              <a:rPr lang="en-US" sz="1725" b="0" i="0" spc="127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 </a:t>
            </a:r>
          </a:p>
          <a:p>
            <a:pPr>
              <a:lnSpc>
                <a:spcPts val="1898"/>
              </a:lnSpc>
            </a:pPr>
            <a:r>
              <a:rPr lang="en-US" sz="1725" b="1" i="0" spc="127" dirty="0">
                <a:solidFill>
                  <a:srgbClr val="C852B0"/>
                </a:solidFill>
                <a:latin typeface="Montserrat" pitchFamily="2" charset="77"/>
              </a:rPr>
              <a:t>Intentional connection</a:t>
            </a:r>
            <a:r>
              <a:rPr lang="en-US" sz="1725" b="0" i="0" spc="127" dirty="0">
                <a:solidFill>
                  <a:srgbClr val="C852B0"/>
                </a:solidFill>
                <a:latin typeface="Montserrat" pitchFamily="2" charset="77"/>
              </a:rPr>
              <a:t> –</a:t>
            </a:r>
            <a:r>
              <a:rPr lang="en-US" sz="1725" b="0" i="0" spc="127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 our goal is to help form </a:t>
            </a:r>
            <a:r>
              <a:rPr lang="en-US" sz="1725" i="0" spc="127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deep bonds between people.  We do this by:</a:t>
            </a:r>
          </a:p>
          <a:p>
            <a:pPr marL="1657350" lvl="3" indent="-285750">
              <a:lnSpc>
                <a:spcPts val="1898"/>
              </a:lnSpc>
              <a:buFont typeface="Arial" panose="020B0604020202020204" pitchFamily="34" charset="0"/>
              <a:buChar char="•"/>
            </a:pPr>
            <a:r>
              <a:rPr lang="en-US" sz="1725" i="1" spc="127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making others feel seen and valued! </a:t>
            </a:r>
          </a:p>
          <a:p>
            <a:pPr marL="1657350" lvl="3" indent="-285750">
              <a:lnSpc>
                <a:spcPts val="1898"/>
              </a:lnSpc>
              <a:buFont typeface="Arial" panose="020B0604020202020204" pitchFamily="34" charset="0"/>
              <a:buChar char="•"/>
            </a:pPr>
            <a:r>
              <a:rPr lang="en-US" sz="1725" i="1" spc="127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Having positive energy</a:t>
            </a:r>
          </a:p>
          <a:p>
            <a:pPr marL="1657350" lvl="3" indent="-285750">
              <a:lnSpc>
                <a:spcPts val="1898"/>
              </a:lnSpc>
              <a:buFont typeface="Arial" panose="020B0604020202020204" pitchFamily="34" charset="0"/>
              <a:buChar char="•"/>
            </a:pPr>
            <a:r>
              <a:rPr lang="en-US" sz="1725" i="1" spc="127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building trust</a:t>
            </a:r>
          </a:p>
          <a:p>
            <a:pPr>
              <a:lnSpc>
                <a:spcPts val="1898"/>
              </a:lnSpc>
            </a:pPr>
            <a:r>
              <a:rPr lang="en-US" sz="1725" b="0" i="0" spc="127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 </a:t>
            </a:r>
          </a:p>
          <a:p>
            <a:pPr>
              <a:lnSpc>
                <a:spcPts val="1898"/>
              </a:lnSpc>
            </a:pPr>
            <a:r>
              <a:rPr lang="en-US" sz="1725" b="1" i="0" spc="127" dirty="0">
                <a:solidFill>
                  <a:srgbClr val="C852B0"/>
                </a:solidFill>
                <a:latin typeface="Montserrat" pitchFamily="2" charset="77"/>
              </a:rPr>
              <a:t>Intentional Inspiration</a:t>
            </a:r>
            <a:r>
              <a:rPr lang="en-US" sz="1725" b="0" i="0" spc="127" dirty="0">
                <a:solidFill>
                  <a:srgbClr val="C852B0"/>
                </a:solidFill>
                <a:latin typeface="Montserrat" pitchFamily="2" charset="77"/>
              </a:rPr>
              <a:t> – </a:t>
            </a:r>
            <a:r>
              <a:rPr lang="en-US" sz="1725" b="0" i="0" spc="127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we want your creative energy, ideas, and enthusiasm!  It will inspire our team and our families! </a:t>
            </a:r>
            <a:endParaRPr lang="en-US" sz="1725" b="1" i="0" spc="127" dirty="0">
              <a:solidFill>
                <a:srgbClr val="000000">
                  <a:alpha val="100000"/>
                </a:srgbClr>
              </a:solidFill>
              <a:latin typeface="Montserrat" pitchFamily="2" charset="77"/>
            </a:endParaRPr>
          </a:p>
          <a:p>
            <a:pPr algn="ctr">
              <a:lnSpc>
                <a:spcPts val="1898"/>
              </a:lnSpc>
            </a:pPr>
            <a:r>
              <a:rPr lang="en-US" sz="1725" b="0" i="0" spc="127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 </a:t>
            </a:r>
          </a:p>
          <a:p>
            <a:pPr algn="ctr">
              <a:lnSpc>
                <a:spcPts val="1898"/>
              </a:lnSpc>
            </a:pPr>
            <a:r>
              <a:rPr lang="en-US" sz="1725" b="0" i="0" spc="127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When you are intentional,</a:t>
            </a:r>
            <a:r>
              <a:rPr lang="en-US" sz="1725" b="0" i="0" spc="127" dirty="0">
                <a:solidFill>
                  <a:srgbClr val="C852B0"/>
                </a:solidFill>
                <a:latin typeface="Montserrat" pitchFamily="2" charset="77"/>
              </a:rPr>
              <a:t> </a:t>
            </a:r>
            <a:r>
              <a:rPr lang="en-US" sz="1725" b="1" i="0" spc="127" dirty="0">
                <a:solidFill>
                  <a:srgbClr val="00B0F0"/>
                </a:solidFill>
                <a:latin typeface="Montserrat" pitchFamily="2" charset="77"/>
              </a:rPr>
              <a:t>you choose to make decisions and take action on what's important!</a:t>
            </a:r>
            <a:endParaRPr lang="en-US" sz="1725" b="0" i="0" spc="127" dirty="0">
              <a:solidFill>
                <a:srgbClr val="00B0F0"/>
              </a:solidFill>
              <a:latin typeface="Montserrat" pitchFamily="2" charset="77"/>
            </a:endParaRPr>
          </a:p>
        </p:txBody>
      </p:sp>
      <p:cxnSp>
        <p:nvCxnSpPr>
          <p:cNvPr id="9" name="Straight Connector 9"/>
          <p:cNvCxnSpPr>
            <a:cxnSpLocks/>
          </p:cNvCxnSpPr>
          <p:nvPr/>
        </p:nvCxnSpPr>
        <p:spPr>
          <a:xfrm rot="5400000">
            <a:off x="-1204863" y="3925621"/>
            <a:ext cx="3019437" cy="0"/>
          </a:xfrm>
          <a:prstGeom prst="line">
            <a:avLst/>
          </a:prstGeom>
          <a:ln w="22860">
            <a:solidFill>
              <a:srgbClr val="459B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0"/>
          <p:cNvSpPr txBox="1"/>
          <p:nvPr/>
        </p:nvSpPr>
        <p:spPr>
          <a:xfrm rot="16200000">
            <a:off x="-738142" y="1418706"/>
            <a:ext cx="20455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Live Intentionally </a:t>
            </a:r>
          </a:p>
        </p:txBody>
      </p:sp>
      <p:grpSp>
        <p:nvGrpSpPr>
          <p:cNvPr id="12" name="Group 12"/>
          <p:cNvGrpSpPr/>
          <p:nvPr/>
        </p:nvGrpSpPr>
        <p:grpSpPr>
          <a:xfrm rot="21600000">
            <a:off x="6897180" y="4975279"/>
            <a:ext cx="714375" cy="733425"/>
            <a:chOff x="6897180" y="4975279"/>
            <a:chExt cx="714375" cy="733425"/>
          </a:xfrm>
        </p:grpSpPr>
        <p:sp>
          <p:nvSpPr>
            <p:cNvPr id="11" name="Freeform 11"/>
            <p:cNvSpPr/>
            <p:nvPr/>
          </p:nvSpPr>
          <p:spPr>
            <a:xfrm>
              <a:off x="6897180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21600000">
            <a:off x="6637944" y="1350293"/>
            <a:ext cx="571500" cy="571500"/>
            <a:chOff x="6637944" y="1350293"/>
            <a:chExt cx="571500" cy="571500"/>
          </a:xfrm>
        </p:grpSpPr>
        <p:sp>
          <p:nvSpPr>
            <p:cNvPr id="13" name="Freeform 13"/>
            <p:cNvSpPr/>
            <p:nvPr/>
          </p:nvSpPr>
          <p:spPr>
            <a:xfrm>
              <a:off x="6637944" y="1350293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273A64">
                <a:alpha val="1700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 rot="21600000">
            <a:off x="7111496" y="5311158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 dirty="0">
                <a:solidFill>
                  <a:srgbClr val="FFFFFF">
                    <a:alpha val="100000"/>
                  </a:srgbClr>
                </a:solidFill>
                <a:latin typeface="Nunito"/>
              </a:rPr>
              <a:t>5</a:t>
            </a:r>
          </a:p>
        </p:txBody>
      </p:sp>
      <p:grpSp>
        <p:nvGrpSpPr>
          <p:cNvPr id="17" name="Group 17"/>
          <p:cNvGrpSpPr/>
          <p:nvPr/>
        </p:nvGrpSpPr>
        <p:grpSpPr>
          <a:xfrm rot="16200000">
            <a:off x="3988526" y="-3405982"/>
            <a:ext cx="295108" cy="7115148"/>
            <a:chOff x="3988527" y="-3443705"/>
            <a:chExt cx="295108" cy="7115148"/>
          </a:xfrm>
        </p:grpSpPr>
        <p:sp>
          <p:nvSpPr>
            <p:cNvPr id="16" name="Freeform 16"/>
            <p:cNvSpPr/>
            <p:nvPr/>
          </p:nvSpPr>
          <p:spPr>
            <a:xfrm>
              <a:off x="3988527" y="-3443705"/>
              <a:ext cx="295108" cy="7115148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 rot="21600000">
            <a:off x="838200" y="4739640"/>
            <a:ext cx="571500" cy="571500"/>
            <a:chOff x="838200" y="4739640"/>
            <a:chExt cx="571500" cy="571500"/>
          </a:xfrm>
        </p:grpSpPr>
        <p:sp>
          <p:nvSpPr>
            <p:cNvPr id="20" name="Freeform 20"/>
            <p:cNvSpPr/>
            <p:nvPr/>
          </p:nvSpPr>
          <p:spPr>
            <a:xfrm>
              <a:off x="838200" y="4739640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273A64">
                <a:alpha val="17000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1600000">
            <a:off x="7111496" y="3812043"/>
            <a:ext cx="571500" cy="571500"/>
            <a:chOff x="503873" y="369570"/>
            <a:chExt cx="571500" cy="571500"/>
          </a:xfrm>
        </p:grpSpPr>
        <p:sp>
          <p:nvSpPr>
            <p:cNvPr id="22" name="Freeform 22"/>
            <p:cNvSpPr/>
            <p:nvPr/>
          </p:nvSpPr>
          <p:spPr>
            <a:xfrm>
              <a:off x="503873" y="369570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CA1C86">
                <a:alpha val="33000"/>
              </a:srgbClr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123825" y="4795308"/>
            <a:ext cx="714375" cy="7905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7320725" y="1774879"/>
            <a:ext cx="299281" cy="3933409"/>
            <a:chOff x="7320725" y="1774879"/>
            <a:chExt cx="299281" cy="3933409"/>
          </a:xfrm>
        </p:grpSpPr>
        <p:sp>
          <p:nvSpPr>
            <p:cNvPr id="2" name="Freeform 2"/>
            <p:cNvSpPr/>
            <p:nvPr/>
          </p:nvSpPr>
          <p:spPr>
            <a:xfrm>
              <a:off x="7320725" y="1774879"/>
              <a:ext cx="299281" cy="3933409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16200000">
            <a:off x="5499830" y="3591944"/>
            <a:ext cx="299281" cy="3933409"/>
            <a:chOff x="5499830" y="3591944"/>
            <a:chExt cx="299281" cy="3933409"/>
          </a:xfrm>
        </p:grpSpPr>
        <p:sp>
          <p:nvSpPr>
            <p:cNvPr id="4" name="Freeform 4"/>
            <p:cNvSpPr/>
            <p:nvPr/>
          </p:nvSpPr>
          <p:spPr>
            <a:xfrm>
              <a:off x="5499830" y="3591944"/>
              <a:ext cx="299281" cy="3933409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804822" y="461372"/>
            <a:ext cx="3236175" cy="523875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l">
              <a:lnSpc>
                <a:spcPts val="4125"/>
              </a:lnSpc>
            </a:pPr>
            <a:r>
              <a:rPr lang="en-US" sz="3750" b="1" i="0" spc="150" dirty="0">
                <a:solidFill>
                  <a:srgbClr val="CD298B">
                    <a:alpha val="100000"/>
                  </a:srgbClr>
                </a:solidFill>
                <a:latin typeface="Poppins"/>
              </a:rPr>
              <a:t>YOUR ROLES</a:t>
            </a:r>
          </a:p>
        </p:txBody>
      </p:sp>
      <p:cxnSp>
        <p:nvCxnSpPr>
          <p:cNvPr id="7" name="Straight Connector 7"/>
          <p:cNvCxnSpPr>
            <a:cxnSpLocks/>
          </p:cNvCxnSpPr>
          <p:nvPr/>
        </p:nvCxnSpPr>
        <p:spPr>
          <a:xfrm rot="5400000">
            <a:off x="-1204863" y="3925621"/>
            <a:ext cx="3019437" cy="0"/>
          </a:xfrm>
          <a:prstGeom prst="line">
            <a:avLst/>
          </a:prstGeom>
          <a:ln w="22860">
            <a:solidFill>
              <a:srgbClr val="459B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/>
          <p:nvPr/>
        </p:nvSpPr>
        <p:spPr>
          <a:xfrm rot="16200000">
            <a:off x="-738142" y="1218681"/>
            <a:ext cx="204550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Meet the Team</a:t>
            </a: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6897180" y="4975279"/>
            <a:ext cx="714375" cy="733425"/>
            <a:chOff x="6897180" y="4975279"/>
            <a:chExt cx="714375" cy="733425"/>
          </a:xfrm>
        </p:grpSpPr>
        <p:sp>
          <p:nvSpPr>
            <p:cNvPr id="9" name="Freeform 9"/>
            <p:cNvSpPr/>
            <p:nvPr/>
          </p:nvSpPr>
          <p:spPr>
            <a:xfrm>
              <a:off x="6897180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 rot="21600000">
            <a:off x="7111496" y="5263533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spc="75" dirty="0">
                <a:solidFill>
                  <a:srgbClr val="FFFFFF">
                    <a:alpha val="100000"/>
                  </a:srgbClr>
                </a:solidFill>
                <a:latin typeface="Nunito"/>
              </a:rPr>
              <a:t>6</a:t>
            </a:r>
            <a:endParaRPr lang="en-US" sz="1200" b="0" i="0" spc="75" dirty="0">
              <a:solidFill>
                <a:srgbClr val="FFFFFF">
                  <a:alpha val="100000"/>
                </a:srgbClr>
              </a:solidFill>
              <a:latin typeface="Nunito"/>
            </a:endParaRPr>
          </a:p>
        </p:txBody>
      </p:sp>
      <p:sp>
        <p:nvSpPr>
          <p:cNvPr id="12" name="TextBox 12"/>
          <p:cNvSpPr txBox="1"/>
          <p:nvPr/>
        </p:nvSpPr>
        <p:spPr>
          <a:xfrm rot="21600000">
            <a:off x="742950" y="1178438"/>
            <a:ext cx="6303225" cy="3429000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2250" b="0" i="0" spc="0" dirty="0">
                <a:solidFill>
                  <a:srgbClr val="CC1D62">
                    <a:alpha val="100000"/>
                  </a:srgbClr>
                </a:solidFill>
                <a:latin typeface="Montserrat"/>
              </a:rPr>
              <a:t>Your main goal is to be </a:t>
            </a:r>
          </a:p>
          <a:p>
            <a:pPr algn="ctr">
              <a:lnSpc>
                <a:spcPts val="2250"/>
              </a:lnSpc>
            </a:pPr>
            <a:r>
              <a:rPr lang="en-US" sz="2250" b="0" i="0" spc="0" dirty="0">
                <a:solidFill>
                  <a:srgbClr val="CC1D62">
                    <a:alpha val="100000"/>
                  </a:srgbClr>
                </a:solidFill>
                <a:latin typeface="Montserrat"/>
              </a:rPr>
              <a:t>"Ridiculously Present"</a:t>
            </a:r>
          </a:p>
          <a:p>
            <a:pPr algn="ctr">
              <a:lnSpc>
                <a:spcPts val="2250"/>
              </a:lnSpc>
            </a:pPr>
            <a:endParaRPr lang="en-US" sz="2250" b="0" i="0" spc="0" dirty="0">
              <a:solidFill>
                <a:srgbClr val="CC1D62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2250"/>
              </a:lnSpc>
            </a:pPr>
            <a:r>
              <a:rPr lang="en-US" sz="225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LP Ambassador</a:t>
            </a:r>
          </a:p>
          <a:p>
            <a:pPr algn="ctr">
              <a:lnSpc>
                <a:spcPts val="2250"/>
              </a:lnSpc>
            </a:pPr>
            <a:r>
              <a:rPr lang="en-US" sz="225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Family liaison</a:t>
            </a:r>
          </a:p>
          <a:p>
            <a:pPr algn="ctr">
              <a:lnSpc>
                <a:spcPts val="2250"/>
              </a:lnSpc>
            </a:pPr>
            <a:r>
              <a:rPr lang="en-US" sz="225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Safety/risk management/liability agent</a:t>
            </a:r>
          </a:p>
          <a:p>
            <a:pPr algn="ctr">
              <a:lnSpc>
                <a:spcPts val="2250"/>
              </a:lnSpc>
            </a:pPr>
            <a:r>
              <a:rPr lang="en-US" sz="225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Team Player</a:t>
            </a:r>
          </a:p>
          <a:p>
            <a:pPr algn="ctr">
              <a:lnSpc>
                <a:spcPts val="2250"/>
              </a:lnSpc>
            </a:pPr>
            <a:r>
              <a:rPr lang="en-US" sz="225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Relationship Builder/Valuing people</a:t>
            </a:r>
          </a:p>
          <a:p>
            <a:pPr algn="ctr">
              <a:lnSpc>
                <a:spcPts val="2250"/>
              </a:lnSpc>
            </a:pPr>
            <a:r>
              <a:rPr lang="en-US" sz="225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Quality control specialist</a:t>
            </a:r>
          </a:p>
          <a:p>
            <a:pPr algn="ctr">
              <a:lnSpc>
                <a:spcPts val="2250"/>
              </a:lnSpc>
            </a:pPr>
            <a:r>
              <a:rPr lang="en-US" sz="2250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Cheerleader</a:t>
            </a:r>
          </a:p>
          <a:p>
            <a:pPr algn="ctr">
              <a:lnSpc>
                <a:spcPts val="2250"/>
              </a:lnSpc>
            </a:pPr>
            <a:endParaRPr lang="en-US" sz="2250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ctr">
              <a:lnSpc>
                <a:spcPts val="2250"/>
              </a:lnSpc>
            </a:pPr>
            <a:r>
              <a:rPr lang="en-US" sz="2250" b="1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What roles did we NOT list?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123825" y="4795308"/>
            <a:ext cx="714375" cy="7905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21600000">
            <a:off x="979751" y="912143"/>
            <a:ext cx="571500" cy="571500"/>
            <a:chOff x="979751" y="912143"/>
            <a:chExt cx="571500" cy="571500"/>
          </a:xfrm>
        </p:grpSpPr>
        <p:sp>
          <p:nvSpPr>
            <p:cNvPr id="4" name="Freeform 4"/>
            <p:cNvSpPr/>
            <p:nvPr/>
          </p:nvSpPr>
          <p:spPr>
            <a:xfrm>
              <a:off x="979751" y="912143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CDCD2">
                <a:alpha val="17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21600000">
            <a:off x="6705521" y="293026"/>
            <a:ext cx="571500" cy="571500"/>
            <a:chOff x="5563662" y="3112418"/>
            <a:chExt cx="571500" cy="571500"/>
          </a:xfrm>
        </p:grpSpPr>
        <p:sp>
          <p:nvSpPr>
            <p:cNvPr id="6" name="Freeform 6"/>
            <p:cNvSpPr/>
            <p:nvPr/>
          </p:nvSpPr>
          <p:spPr>
            <a:xfrm>
              <a:off x="5563662" y="3112418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CDCD2">
                <a:alpha val="52000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 rot="21600000">
            <a:off x="1643290" y="489494"/>
            <a:ext cx="4550625" cy="2095500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ctr">
              <a:lnSpc>
                <a:spcPts val="4125"/>
              </a:lnSpc>
            </a:pPr>
            <a:r>
              <a:rPr lang="en-US" sz="3750" b="1" i="0" spc="150" dirty="0">
                <a:solidFill>
                  <a:srgbClr val="459BFF">
                    <a:alpha val="100000"/>
                  </a:srgbClr>
                </a:solidFill>
                <a:latin typeface="Poppins"/>
              </a:rPr>
              <a:t>What is your </a:t>
            </a:r>
          </a:p>
          <a:p>
            <a:pPr algn="ctr">
              <a:lnSpc>
                <a:spcPts val="4125"/>
              </a:lnSpc>
            </a:pPr>
            <a:r>
              <a:rPr lang="en-US" sz="3750" b="1" i="0" spc="150" dirty="0">
                <a:solidFill>
                  <a:srgbClr val="CA1C86">
                    <a:alpha val="100000"/>
                  </a:srgbClr>
                </a:solidFill>
                <a:latin typeface="Poppins"/>
              </a:rPr>
              <a:t>t-shirt</a:t>
            </a:r>
            <a:r>
              <a:rPr lang="en-US" sz="3750" b="1" i="0" spc="150" dirty="0">
                <a:solidFill>
                  <a:srgbClr val="459BFF">
                    <a:alpha val="100000"/>
                  </a:srgbClr>
                </a:solidFill>
                <a:latin typeface="Poppins"/>
              </a:rPr>
              <a:t> speech?</a:t>
            </a:r>
          </a:p>
          <a:p>
            <a:pPr algn="ctr">
              <a:lnSpc>
                <a:spcPts val="4125"/>
              </a:lnSpc>
            </a:pPr>
            <a:endParaRPr lang="en-US" sz="3750" b="1" i="0" spc="150" dirty="0">
              <a:solidFill>
                <a:srgbClr val="459BFF">
                  <a:alpha val="100000"/>
                </a:srgbClr>
              </a:solidFill>
              <a:latin typeface="Poppins"/>
            </a:endParaRPr>
          </a:p>
          <a:p>
            <a:pPr algn="ctr">
              <a:lnSpc>
                <a:spcPts val="4125"/>
              </a:lnSpc>
            </a:pPr>
            <a:endParaRPr lang="en-US" sz="3750" b="1" i="0" spc="150" dirty="0">
              <a:solidFill>
                <a:srgbClr val="459BFF">
                  <a:alpha val="100000"/>
                </a:srgbClr>
              </a:solidFill>
              <a:latin typeface="Poppins"/>
            </a:endParaRPr>
          </a:p>
        </p:txBody>
      </p:sp>
      <p:cxnSp>
        <p:nvCxnSpPr>
          <p:cNvPr id="9" name="Straight Connector 9"/>
          <p:cNvCxnSpPr>
            <a:cxnSpLocks/>
          </p:cNvCxnSpPr>
          <p:nvPr/>
        </p:nvCxnSpPr>
        <p:spPr>
          <a:xfrm rot="5400000">
            <a:off x="-1204863" y="3925621"/>
            <a:ext cx="3019437" cy="0"/>
          </a:xfrm>
          <a:prstGeom prst="line">
            <a:avLst/>
          </a:prstGeom>
          <a:ln w="22860">
            <a:solidFill>
              <a:srgbClr val="459B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0"/>
          <p:cNvSpPr txBox="1"/>
          <p:nvPr/>
        </p:nvSpPr>
        <p:spPr>
          <a:xfrm rot="16200000">
            <a:off x="-666705" y="1347268"/>
            <a:ext cx="2045505" cy="2857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>
                <a:solidFill>
                  <a:srgbClr val="459BFF">
                    <a:alpha val="100000"/>
                  </a:srgbClr>
                </a:solidFill>
                <a:latin typeface="Nunito"/>
              </a:rPr>
              <a:t>Be prepared to be ambassador </a:t>
            </a:r>
          </a:p>
        </p:txBody>
      </p:sp>
      <p:grpSp>
        <p:nvGrpSpPr>
          <p:cNvPr id="12" name="Group 12"/>
          <p:cNvGrpSpPr/>
          <p:nvPr/>
        </p:nvGrpSpPr>
        <p:grpSpPr>
          <a:xfrm rot="21600000">
            <a:off x="6924675" y="4975279"/>
            <a:ext cx="714375" cy="733425"/>
            <a:chOff x="6924675" y="4975279"/>
            <a:chExt cx="714375" cy="733425"/>
          </a:xfrm>
        </p:grpSpPr>
        <p:sp>
          <p:nvSpPr>
            <p:cNvPr id="11" name="Freeform 11"/>
            <p:cNvSpPr/>
            <p:nvPr/>
          </p:nvSpPr>
          <p:spPr>
            <a:xfrm>
              <a:off x="6924675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21600000">
            <a:off x="1066506" y="591970"/>
            <a:ext cx="571500" cy="571500"/>
            <a:chOff x="5968812" y="626393"/>
            <a:chExt cx="571500" cy="571500"/>
          </a:xfrm>
        </p:grpSpPr>
        <p:sp>
          <p:nvSpPr>
            <p:cNvPr id="13" name="Freeform 13"/>
            <p:cNvSpPr/>
            <p:nvPr/>
          </p:nvSpPr>
          <p:spPr>
            <a:xfrm>
              <a:off x="5968812" y="626393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273A64">
                <a:alpha val="52000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1600000">
            <a:off x="770415" y="416293"/>
            <a:ext cx="571500" cy="571500"/>
            <a:chOff x="1999269" y="407670"/>
            <a:chExt cx="571500" cy="571500"/>
          </a:xfrm>
        </p:grpSpPr>
        <p:sp>
          <p:nvSpPr>
            <p:cNvPr id="15" name="Freeform 15"/>
            <p:cNvSpPr/>
            <p:nvPr/>
          </p:nvSpPr>
          <p:spPr>
            <a:xfrm>
              <a:off x="1999269" y="407670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273A64">
                <a:alpha val="17000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 rot="21600000">
            <a:off x="7111496" y="5311158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7</a:t>
            </a:r>
          </a:p>
        </p:txBody>
      </p:sp>
      <p:grpSp>
        <p:nvGrpSpPr>
          <p:cNvPr id="19" name="Group 19"/>
          <p:cNvGrpSpPr/>
          <p:nvPr/>
        </p:nvGrpSpPr>
        <p:grpSpPr>
          <a:xfrm rot="16200000">
            <a:off x="3933915" y="-3443707"/>
            <a:ext cx="295108" cy="7115148"/>
            <a:chOff x="3933915" y="-3443707"/>
            <a:chExt cx="295108" cy="7115148"/>
          </a:xfrm>
        </p:grpSpPr>
        <p:sp>
          <p:nvSpPr>
            <p:cNvPr id="18" name="Freeform 18"/>
            <p:cNvSpPr/>
            <p:nvPr/>
          </p:nvSpPr>
          <p:spPr>
            <a:xfrm>
              <a:off x="3933915" y="-3443707"/>
              <a:ext cx="295108" cy="7115148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 rot="10799999">
            <a:off x="7366554" y="-87991"/>
            <a:ext cx="266700" cy="3048018"/>
            <a:chOff x="7366554" y="-87991"/>
            <a:chExt cx="266700" cy="3048018"/>
          </a:xfrm>
        </p:grpSpPr>
        <p:sp>
          <p:nvSpPr>
            <p:cNvPr id="20" name="Freeform 20"/>
            <p:cNvSpPr/>
            <p:nvPr/>
          </p:nvSpPr>
          <p:spPr>
            <a:xfrm>
              <a:off x="7366554" y="-87991"/>
              <a:ext cx="266700" cy="3048018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1600000">
            <a:off x="5952061" y="1543973"/>
            <a:ext cx="571500" cy="571500"/>
            <a:chOff x="2018324" y="4226843"/>
            <a:chExt cx="571500" cy="571500"/>
          </a:xfrm>
        </p:grpSpPr>
        <p:sp>
          <p:nvSpPr>
            <p:cNvPr id="22" name="Freeform 22"/>
            <p:cNvSpPr/>
            <p:nvPr/>
          </p:nvSpPr>
          <p:spPr>
            <a:xfrm>
              <a:off x="2018324" y="4226843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273A64">
                <a:alpha val="17000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 rot="21600000">
            <a:off x="745447" y="4205321"/>
            <a:ext cx="571500" cy="571500"/>
            <a:chOff x="1294424" y="4741193"/>
            <a:chExt cx="571500" cy="571500"/>
          </a:xfrm>
        </p:grpSpPr>
        <p:sp>
          <p:nvSpPr>
            <p:cNvPr id="24" name="Freeform 24"/>
            <p:cNvSpPr/>
            <p:nvPr/>
          </p:nvSpPr>
          <p:spPr>
            <a:xfrm>
              <a:off x="1294424" y="4741193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273A64">
                <a:alpha val="17000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 rot="21600000">
            <a:off x="6275786" y="1775799"/>
            <a:ext cx="571500" cy="571500"/>
            <a:chOff x="865794" y="2769870"/>
            <a:chExt cx="571500" cy="571500"/>
          </a:xfrm>
        </p:grpSpPr>
        <p:sp>
          <p:nvSpPr>
            <p:cNvPr id="26" name="Freeform 26"/>
            <p:cNvSpPr/>
            <p:nvPr/>
          </p:nvSpPr>
          <p:spPr>
            <a:xfrm>
              <a:off x="865794" y="2769870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CA1C86">
                <a:alpha val="33000"/>
              </a:srgbClr>
            </a:solidFill>
          </p:spPr>
        </p:sp>
      </p:grpSp>
      <p:sp>
        <p:nvSpPr>
          <p:cNvPr id="28" name="TextBox 28"/>
          <p:cNvSpPr txBox="1"/>
          <p:nvPr/>
        </p:nvSpPr>
        <p:spPr>
          <a:xfrm rot="21600000">
            <a:off x="679954" y="1543973"/>
            <a:ext cx="4969725" cy="11430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>
              <a:lnSpc>
                <a:spcPct val="150000"/>
              </a:lnSpc>
            </a:pPr>
            <a:r>
              <a:rPr lang="en-US" sz="1500" b="1" i="0" spc="0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basic LP info</a:t>
            </a:r>
          </a:p>
          <a:p>
            <a:pPr>
              <a:lnSpc>
                <a:spcPct val="150000"/>
              </a:lnSpc>
            </a:pPr>
            <a:r>
              <a:rPr lang="en-US" sz="1500" b="1" i="0" spc="0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hook - why are you here? </a:t>
            </a:r>
          </a:p>
          <a:p>
            <a:pPr>
              <a:lnSpc>
                <a:spcPct val="150000"/>
              </a:lnSpc>
            </a:pPr>
            <a:r>
              <a:rPr lang="en-US" sz="1500" b="1" i="0" spc="0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what does LP mean to you?</a:t>
            </a:r>
          </a:p>
          <a:p>
            <a:pPr>
              <a:lnSpc>
                <a:spcPct val="150000"/>
              </a:lnSpc>
            </a:pPr>
            <a:r>
              <a:rPr lang="en-US" sz="1500" b="1" i="0" spc="0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website - </a:t>
            </a:r>
            <a:r>
              <a:rPr lang="en-US" sz="1500" b="1" i="0" spc="0" dirty="0" err="1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littlepink.org</a:t>
            </a:r>
            <a:endParaRPr lang="en-US" sz="1500" b="1" i="0" spc="0" dirty="0">
              <a:solidFill>
                <a:srgbClr val="000000">
                  <a:alpha val="100000"/>
                </a:srgbClr>
              </a:solidFill>
              <a:latin typeface="Montserrat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500" b="1" i="0" spc="0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give them a business card</a:t>
            </a:r>
          </a:p>
          <a:p>
            <a:pPr algn="ctr">
              <a:lnSpc>
                <a:spcPts val="1500"/>
              </a:lnSpc>
            </a:pPr>
            <a:endParaRPr lang="en-US" sz="1500" b="0" i="0" spc="0" dirty="0">
              <a:solidFill>
                <a:srgbClr val="000000">
                  <a:alpha val="100000"/>
                </a:srgbClr>
              </a:solidFill>
              <a:latin typeface="Lato"/>
            </a:endParaRPr>
          </a:p>
        </p:txBody>
      </p:sp>
      <p:sp>
        <p:nvSpPr>
          <p:cNvPr id="29" name="TextBox 29"/>
          <p:cNvSpPr txBox="1"/>
          <p:nvPr/>
        </p:nvSpPr>
        <p:spPr>
          <a:xfrm rot="21600000">
            <a:off x="163570" y="3919572"/>
            <a:ext cx="3302850" cy="3810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b="1" i="0" spc="0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Daily basic uniform </a:t>
            </a:r>
          </a:p>
          <a:p>
            <a:pPr algn="ctr">
              <a:lnSpc>
                <a:spcPts val="1500"/>
              </a:lnSpc>
            </a:pPr>
            <a:r>
              <a:rPr lang="en-US" sz="1500" b="1" i="0" spc="0" dirty="0">
                <a:solidFill>
                  <a:srgbClr val="000000">
                    <a:alpha val="100000"/>
                  </a:srgbClr>
                </a:solidFill>
                <a:latin typeface="Montserrat" pitchFamily="2" charset="77"/>
              </a:rPr>
              <a:t> LP t-shirt and name tag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123825" y="4795308"/>
            <a:ext cx="714375" cy="790575"/>
          </a:xfrm>
          <a:prstGeom prst="rect">
            <a:avLst/>
          </a:prstGeom>
        </p:spPr>
      </p:pic>
      <p:pic>
        <p:nvPicPr>
          <p:cNvPr id="33" name="Picture 32" descr="A group of people wearing pink shirts&#10;&#10;Description automatically generated with medium confidence">
            <a:extLst>
              <a:ext uri="{FF2B5EF4-FFF2-40B4-BE49-F238E27FC236}">
                <a16:creationId xmlns:a16="http://schemas.microsoft.com/office/drawing/2014/main" id="{6FA4F6BE-1F37-DAE9-3B93-37D9A58CE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78" y="1405234"/>
            <a:ext cx="6463323" cy="4308882"/>
          </a:xfrm>
          <a:prstGeom prst="rect">
            <a:avLst/>
          </a:prstGeom>
        </p:spPr>
      </p:pic>
      <p:grpSp>
        <p:nvGrpSpPr>
          <p:cNvPr id="34" name="Group 27">
            <a:extLst>
              <a:ext uri="{FF2B5EF4-FFF2-40B4-BE49-F238E27FC236}">
                <a16:creationId xmlns:a16="http://schemas.microsoft.com/office/drawing/2014/main" id="{4D5DA9F6-E77B-6CE2-4D37-9C78C5C8A48F}"/>
              </a:ext>
            </a:extLst>
          </p:cNvPr>
          <p:cNvGrpSpPr/>
          <p:nvPr/>
        </p:nvGrpSpPr>
        <p:grpSpPr>
          <a:xfrm rot="21600000">
            <a:off x="432446" y="3861676"/>
            <a:ext cx="571500" cy="571500"/>
            <a:chOff x="865794" y="2769870"/>
            <a:chExt cx="571500" cy="571500"/>
          </a:xfrm>
        </p:grpSpPr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F10DC1FE-9AAC-C4E5-4A6D-9B63C8CAE4B3}"/>
                </a:ext>
              </a:extLst>
            </p:cNvPr>
            <p:cNvSpPr/>
            <p:nvPr/>
          </p:nvSpPr>
          <p:spPr>
            <a:xfrm>
              <a:off x="865794" y="2769870"/>
              <a:ext cx="571500" cy="5715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CA1C86">
                <a:alpha val="33000"/>
              </a:srgbClr>
            </a:solid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7364663" y="1774879"/>
            <a:ext cx="299281" cy="3933409"/>
            <a:chOff x="7364663" y="1774879"/>
            <a:chExt cx="299281" cy="3933409"/>
          </a:xfrm>
        </p:grpSpPr>
        <p:sp>
          <p:nvSpPr>
            <p:cNvPr id="2" name="Freeform 2"/>
            <p:cNvSpPr/>
            <p:nvPr/>
          </p:nvSpPr>
          <p:spPr>
            <a:xfrm>
              <a:off x="7364663" y="1774879"/>
              <a:ext cx="299281" cy="3933409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16200000">
            <a:off x="5543769" y="3591944"/>
            <a:ext cx="299281" cy="3933409"/>
            <a:chOff x="5543769" y="3591944"/>
            <a:chExt cx="299281" cy="3933409"/>
          </a:xfrm>
        </p:grpSpPr>
        <p:sp>
          <p:nvSpPr>
            <p:cNvPr id="4" name="Freeform 4"/>
            <p:cNvSpPr/>
            <p:nvPr/>
          </p:nvSpPr>
          <p:spPr>
            <a:xfrm>
              <a:off x="5543769" y="3591944"/>
              <a:ext cx="299281" cy="3933409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1C86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2024022" y="145147"/>
            <a:ext cx="6617550" cy="466725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3713"/>
              </a:lnSpc>
            </a:pPr>
            <a:r>
              <a:rPr lang="en-US" sz="3375" b="1" i="0" spc="150" dirty="0">
                <a:solidFill>
                  <a:srgbClr val="CD298B">
                    <a:alpha val="100000"/>
                  </a:srgbClr>
                </a:solidFill>
                <a:latin typeface="Poppins"/>
              </a:rPr>
              <a:t>WE ARE FAMILY!</a:t>
            </a:r>
          </a:p>
        </p:txBody>
      </p:sp>
      <p:cxnSp>
        <p:nvCxnSpPr>
          <p:cNvPr id="7" name="Straight Connector 7"/>
          <p:cNvCxnSpPr>
            <a:cxnSpLocks/>
          </p:cNvCxnSpPr>
          <p:nvPr/>
        </p:nvCxnSpPr>
        <p:spPr>
          <a:xfrm rot="5400000">
            <a:off x="-1204863" y="3925621"/>
            <a:ext cx="3019437" cy="0"/>
          </a:xfrm>
          <a:prstGeom prst="line">
            <a:avLst/>
          </a:prstGeom>
          <a:ln w="22860">
            <a:solidFill>
              <a:srgbClr val="459BFF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/>
          <p:nvPr/>
        </p:nvSpPr>
        <p:spPr>
          <a:xfrm rot="16200000">
            <a:off x="-762519" y="1159538"/>
            <a:ext cx="2045505" cy="2857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r">
              <a:lnSpc>
                <a:spcPts val="1125"/>
              </a:lnSpc>
            </a:pPr>
            <a:r>
              <a:rPr lang="en-US" sz="1125" b="0" i="0" spc="150" dirty="0">
                <a:solidFill>
                  <a:srgbClr val="459BFF">
                    <a:alpha val="100000"/>
                  </a:srgbClr>
                </a:solidFill>
                <a:latin typeface="Nunito"/>
              </a:rPr>
              <a:t>HOW WE LOVE AND CARE FOR EACH OTHER</a:t>
            </a: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6897180" y="4975279"/>
            <a:ext cx="714375" cy="733425"/>
            <a:chOff x="6897180" y="4975279"/>
            <a:chExt cx="714375" cy="733425"/>
          </a:xfrm>
        </p:grpSpPr>
        <p:sp>
          <p:nvSpPr>
            <p:cNvPr id="9" name="Freeform 9"/>
            <p:cNvSpPr/>
            <p:nvPr/>
          </p:nvSpPr>
          <p:spPr>
            <a:xfrm>
              <a:off x="6897180" y="4975279"/>
              <a:ext cx="714375" cy="7334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9BFF">
                <a:alpha val="100000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 rot="21600000">
            <a:off x="7111496" y="5263533"/>
            <a:ext cx="331050" cy="152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spc="75">
                <a:solidFill>
                  <a:srgbClr val="FFFFFF">
                    <a:alpha val="100000"/>
                  </a:srgbClr>
                </a:solidFill>
                <a:latin typeface="Nunito"/>
              </a:rPr>
              <a:t>8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582516" y="1138545"/>
            <a:ext cx="6655564" cy="41719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595"/>
              </a:lnSpc>
            </a:pPr>
            <a:endParaRPr dirty="0"/>
          </a:p>
          <a:p>
            <a:pPr marL="31892" lvl="0" algn="l">
              <a:lnSpc>
                <a:spcPts val="1595"/>
              </a:lnSpc>
              <a:buSzPct val="150000"/>
            </a:pPr>
            <a:r>
              <a:rPr lang="en-US" sz="1595" b="1" i="0" spc="0" dirty="0">
                <a:solidFill>
                  <a:srgbClr val="00B0F0"/>
                </a:solidFill>
                <a:latin typeface="Montserrat"/>
              </a:rPr>
              <a:t>Team meetings: </a:t>
            </a:r>
            <a:r>
              <a:rPr lang="en-US" sz="1595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We will meet promptly at the assigned time each morning and after the events of the day. Please be ready as directed.</a:t>
            </a:r>
          </a:p>
          <a:p>
            <a:pPr marL="31892" lvl="0" algn="l">
              <a:buSzPct val="150000"/>
            </a:pPr>
            <a:r>
              <a:rPr lang="en-US" sz="1595" b="1" i="0" spc="0" dirty="0">
                <a:solidFill>
                  <a:srgbClr val="00B0F0"/>
                </a:solidFill>
                <a:latin typeface="Montserrat"/>
              </a:rPr>
              <a:t>Communication</a:t>
            </a:r>
            <a:br>
              <a:rPr lang="en-US" sz="1595" b="1" dirty="0"/>
            </a:br>
            <a:r>
              <a:rPr lang="en-US" sz="1595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text group, social media, APP</a:t>
            </a:r>
          </a:p>
          <a:p>
            <a:pPr marL="31892" lvl="0" algn="l">
              <a:lnSpc>
                <a:spcPct val="150000"/>
              </a:lnSpc>
              <a:buSzPct val="150000"/>
            </a:pPr>
            <a:r>
              <a:rPr lang="en-US" sz="1595" b="1" i="0" spc="0" dirty="0">
                <a:solidFill>
                  <a:srgbClr val="00B0F0"/>
                </a:solidFill>
                <a:latin typeface="Montserrat"/>
              </a:rPr>
              <a:t>Self-care</a:t>
            </a:r>
            <a:endParaRPr lang="en-US" sz="1595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marL="285750" indent="-285750" algn="l">
              <a:lnSpc>
                <a:spcPts val="1595"/>
              </a:lnSpc>
              <a:buFont typeface="Arial" panose="020B0604020202020204" pitchFamily="34" charset="0"/>
              <a:buChar char="•"/>
            </a:pPr>
            <a:r>
              <a:rPr lang="en-US" sz="1595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Physical, Mental, and Emotional Tasks throughout the week.</a:t>
            </a:r>
            <a:endParaRPr lang="en-US" sz="1595" b="0" i="0" spc="0" dirty="0">
              <a:latin typeface="Montserrat"/>
            </a:endParaRPr>
          </a:p>
          <a:p>
            <a:pPr marL="285750" indent="-285750" algn="l">
              <a:lnSpc>
                <a:spcPts val="1595"/>
              </a:lnSpc>
              <a:buFont typeface="Arial" panose="020B0604020202020204" pitchFamily="34" charset="0"/>
              <a:buChar char="•"/>
            </a:pPr>
            <a:r>
              <a:rPr lang="en-US" sz="1595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We appreciate proactive and observant </a:t>
            </a:r>
            <a:r>
              <a:rPr lang="en-US" sz="1595" b="0" i="0" spc="0" dirty="0" err="1">
                <a:solidFill>
                  <a:srgbClr val="000000">
                    <a:alpha val="100000"/>
                  </a:srgbClr>
                </a:solidFill>
                <a:latin typeface="Montserrat"/>
              </a:rPr>
              <a:t>VolunSTARS</a:t>
            </a:r>
            <a:r>
              <a:rPr lang="en-US" sz="1595" b="0" i="0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 </a:t>
            </a:r>
          </a:p>
          <a:p>
            <a:pPr marL="285750" indent="-285750">
              <a:lnSpc>
                <a:spcPts val="1595"/>
              </a:lnSpc>
              <a:buFont typeface="Arial" panose="020B0604020202020204" pitchFamily="34" charset="0"/>
              <a:buChar char="•"/>
            </a:pPr>
            <a:r>
              <a:rPr lang="en-US" sz="1595" b="0" i="0" spc="0" dirty="0">
                <a:latin typeface="Montserrat"/>
              </a:rPr>
              <a:t>Be prepared to do anything you can to make the week amazing for everyone involved.</a:t>
            </a:r>
            <a:endParaRPr lang="en-US" sz="1595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l">
              <a:lnSpc>
                <a:spcPts val="1595"/>
              </a:lnSpc>
            </a:pPr>
            <a:endParaRPr lang="en-US" sz="1595" b="0" i="0" spc="0" dirty="0">
              <a:solidFill>
                <a:srgbClr val="000000">
                  <a:alpha val="100000"/>
                </a:srgbClr>
              </a:solidFill>
              <a:latin typeface="Montserrat"/>
            </a:endParaRPr>
          </a:p>
          <a:p>
            <a:pPr algn="l">
              <a:lnSpc>
                <a:spcPts val="1595"/>
              </a:lnSpc>
            </a:pPr>
            <a:r>
              <a:rPr lang="en-US" sz="1595" b="1" i="0" spc="0" dirty="0">
                <a:latin typeface="Montserrat"/>
              </a:rPr>
              <a:t>Please note: </a:t>
            </a:r>
            <a:r>
              <a:rPr lang="en-US" sz="1595" b="0" i="0" spc="0" dirty="0">
                <a:latin typeface="Montserrat"/>
              </a:rPr>
              <a:t>CHILDREN'S safety and well-being are of primary importance! Please understand that your focus and diligence are required to ensure their safety at all times.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6477000" y="269878"/>
            <a:ext cx="714375" cy="790575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8453A6C5-B57F-7679-BE27-54BEAFC3EE1C}"/>
              </a:ext>
            </a:extLst>
          </p:cNvPr>
          <p:cNvSpPr txBox="1"/>
          <p:nvPr/>
        </p:nvSpPr>
        <p:spPr>
          <a:xfrm rot="21600000">
            <a:off x="601522" y="837961"/>
            <a:ext cx="6617550" cy="466725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3713"/>
              </a:lnSpc>
            </a:pPr>
            <a:r>
              <a:rPr lang="en-US" sz="2000" b="1" i="0" spc="150" dirty="0">
                <a:solidFill>
                  <a:srgbClr val="CD298B">
                    <a:alpha val="100000"/>
                  </a:srgbClr>
                </a:solidFill>
                <a:latin typeface="Poppins"/>
              </a:rPr>
              <a:t>Family expectations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1760</Words>
  <Application>Microsoft Macintosh PowerPoint</Application>
  <PresentationFormat>Custom</PresentationFormat>
  <Paragraphs>352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Nunito</vt:lpstr>
      <vt:lpstr>Calibri</vt:lpstr>
      <vt:lpstr>Arial</vt:lpstr>
      <vt:lpstr>Open Sans</vt:lpstr>
      <vt:lpstr>Raleway</vt:lpstr>
      <vt:lpstr>Montserrat</vt:lpstr>
      <vt:lpstr>Museo 500</vt:lpstr>
      <vt:lpstr>Monoton</vt:lpstr>
      <vt:lpstr>Calibri Light</vt:lpstr>
      <vt:lpstr>Lato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Jeanine Patten-Coble</cp:lastModifiedBy>
  <cp:revision>3</cp:revision>
  <cp:lastPrinted>2023-05-25T15:03:10Z</cp:lastPrinted>
  <dcterms:created xsi:type="dcterms:W3CDTF">2023-05-18T17:14:52Z</dcterms:created>
  <dcterms:modified xsi:type="dcterms:W3CDTF">2023-05-25T15:19:22Z</dcterms:modified>
</cp:coreProperties>
</file>