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</p:sldIdLst>
  <p:sldSz cx="7620000" cy="5715000"/>
  <p:notesSz cx="6858000" cy="9144000"/>
  <p:embeddedFontLst>
    <p:embeddedFont>
      <p:font typeface="Alfa Slab One" pitchFamily="2" charset="77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Glegoo" pitchFamily="2" charset="77"/>
      <p:regular r:id="rId22"/>
    </p:embeddedFont>
    <p:embeddedFont>
      <p:font typeface="Lato" panose="020F0502020204030203" pitchFamily="34" charset="77"/>
      <p:regular r:id="rId23"/>
      <p:bold r:id="rId24"/>
      <p:italic r:id="rId25"/>
      <p:boldItalic r:id="rId26"/>
    </p:embeddedFont>
    <p:embeddedFont>
      <p:font typeface="Luckiest Guy" panose="02000506000000020004" pitchFamily="2" charset="0"/>
      <p:regular r:id="rId27"/>
    </p:embeddedFont>
    <p:embeddedFont>
      <p:font typeface="Montserrat" pitchFamily="2" charset="77"/>
      <p:regular r:id="rId28"/>
      <p:bold r:id="rId29"/>
    </p:embeddedFont>
    <p:embeddedFont>
      <p:font typeface="Nunito" pitchFamily="2" charset="77"/>
      <p:regular r:id="rId30"/>
      <p:bold r:id="rId31"/>
      <p:italic r:id="rId32"/>
      <p:boldItalic r:id="rId33"/>
    </p:embeddedFont>
    <p:embeddedFont>
      <p:font typeface="Poppins" pitchFamily="2" charset="77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0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3"/>
    <p:restoredTop sz="93469"/>
  </p:normalViewPr>
  <p:slideViewPr>
    <p:cSldViewPr snapToGrid="0" snapToObjects="1">
      <p:cViewPr varScale="1">
        <p:scale>
          <a:sx n="143" d="100"/>
          <a:sy n="143" d="100"/>
        </p:scale>
        <p:origin x="2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viewProps" Target="view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609725" y="-4680"/>
            <a:ext cx="6096000" cy="349551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619125" y="2767013"/>
            <a:ext cx="4038600" cy="3181350"/>
            <a:chOff x="619125" y="2767013"/>
            <a:chExt cx="4038600" cy="3181350"/>
          </a:xfrm>
        </p:grpSpPr>
        <p:sp>
          <p:nvSpPr>
            <p:cNvPr id="3" name="Freeform 3"/>
            <p:cNvSpPr/>
            <p:nvPr/>
          </p:nvSpPr>
          <p:spPr>
            <a:xfrm>
              <a:off x="619125" y="2767013"/>
              <a:ext cx="4038600" cy="31813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7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21600000">
            <a:off x="3337359" y="3367088"/>
            <a:ext cx="1905000" cy="2486025"/>
            <a:chOff x="3337359" y="3367088"/>
            <a:chExt cx="1905000" cy="2486025"/>
          </a:xfrm>
        </p:grpSpPr>
        <p:sp>
          <p:nvSpPr>
            <p:cNvPr id="5" name="Freeform 5"/>
            <p:cNvSpPr/>
            <p:nvPr/>
          </p:nvSpPr>
          <p:spPr>
            <a:xfrm>
              <a:off x="3337359" y="3367088"/>
              <a:ext cx="1905000" cy="2486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FA6">
                <a:alpha val="70000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 rot="21600000">
            <a:off x="890625" y="3490831"/>
            <a:ext cx="3588600" cy="209550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r">
              <a:lnSpc>
                <a:spcPts val="3300"/>
              </a:lnSpc>
            </a:pPr>
            <a:r>
              <a:rPr lang="en-US" sz="330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 Little Pink </a:t>
            </a:r>
          </a:p>
          <a:p>
            <a:pPr algn="r">
              <a:lnSpc>
                <a:spcPts val="3300"/>
              </a:lnSpc>
            </a:pPr>
            <a:r>
              <a:rPr lang="en-US" sz="330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Brings Hope to Breast Cancer Families</a:t>
            </a:r>
          </a:p>
          <a:p>
            <a:pPr algn="r">
              <a:lnSpc>
                <a:spcPts val="3300"/>
              </a:lnSpc>
            </a:pPr>
            <a:r>
              <a:rPr lang="en-US" sz="3300" b="1" i="0" spc="1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NOW</a:t>
            </a:r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8695D4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0"/>
          <p:cNvGrpSpPr/>
          <p:nvPr/>
        </p:nvGrpSpPr>
        <p:grpSpPr>
          <a:xfrm rot="21600000">
            <a:off x="7254366" y="4357688"/>
            <a:ext cx="238125" cy="1181100"/>
            <a:chOff x="7254366" y="4357688"/>
            <a:chExt cx="238125" cy="1181100"/>
          </a:xfrm>
        </p:grpSpPr>
        <p:sp>
          <p:nvSpPr>
            <p:cNvPr id="9" name="Freeform 9"/>
            <p:cNvSpPr/>
            <p:nvPr/>
          </p:nvSpPr>
          <p:spPr>
            <a:xfrm>
              <a:off x="7254366" y="4357688"/>
              <a:ext cx="238125" cy="11811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6811473" y="4905457"/>
            <a:ext cx="238125" cy="1104916"/>
            <a:chOff x="6811473" y="4905457"/>
            <a:chExt cx="238125" cy="1104916"/>
          </a:xfrm>
        </p:grpSpPr>
        <p:sp>
          <p:nvSpPr>
            <p:cNvPr id="11" name="Freeform 11"/>
            <p:cNvSpPr/>
            <p:nvPr/>
          </p:nvSpPr>
          <p:spPr>
            <a:xfrm>
              <a:off x="6811473" y="4905457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6424613" y="4424363"/>
            <a:ext cx="800100" cy="8477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7612313" y="1774879"/>
            <a:ext cx="299281" cy="3933409"/>
            <a:chOff x="7612313" y="1774879"/>
            <a:chExt cx="299281" cy="3933409"/>
          </a:xfrm>
        </p:grpSpPr>
        <p:sp>
          <p:nvSpPr>
            <p:cNvPr id="2" name="Freeform 2"/>
            <p:cNvSpPr/>
            <p:nvPr/>
          </p:nvSpPr>
          <p:spPr>
            <a:xfrm>
              <a:off x="7612313" y="1774879"/>
              <a:ext cx="299281" cy="393340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16200000">
            <a:off x="5791427" y="3591947"/>
            <a:ext cx="299281" cy="3933409"/>
            <a:chOff x="5791427" y="3591947"/>
            <a:chExt cx="299281" cy="3933409"/>
          </a:xfrm>
        </p:grpSpPr>
        <p:sp>
          <p:nvSpPr>
            <p:cNvPr id="4" name="Freeform 4"/>
            <p:cNvSpPr/>
            <p:nvPr/>
          </p:nvSpPr>
          <p:spPr>
            <a:xfrm>
              <a:off x="5791427" y="3591947"/>
              <a:ext cx="299281" cy="393340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71396" y="489947"/>
            <a:ext cx="2998050" cy="20859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Volunteers make it </a:t>
            </a:r>
            <a:r>
              <a:rPr lang="en-US" sz="3750" b="1" i="0" spc="150">
                <a:solidFill>
                  <a:srgbClr val="CA1C86">
                    <a:alpha val="100000"/>
                  </a:srgbClr>
                </a:solidFill>
                <a:latin typeface="Poppins"/>
              </a:rPr>
              <a:t>possible</a:t>
            </a:r>
          </a:p>
          <a:p>
            <a:pPr algn="l">
              <a:lnSpc>
                <a:spcPts val="4125"/>
              </a:lnSpc>
            </a:pPr>
            <a:endParaRPr lang="en-US" sz="3750" b="1" i="0" spc="150">
              <a:solidFill>
                <a:srgbClr val="CA1C86">
                  <a:alpha val="100000"/>
                </a:srgbClr>
              </a:solidFill>
              <a:latin typeface="Poppins"/>
            </a:endParaRPr>
          </a:p>
        </p:txBody>
      </p:sp>
      <p:grpSp>
        <p:nvGrpSpPr>
          <p:cNvPr id="8" name="Group 8"/>
          <p:cNvGrpSpPr/>
          <p:nvPr/>
        </p:nvGrpSpPr>
        <p:grpSpPr>
          <a:xfrm rot="21600000">
            <a:off x="-91446" y="2295525"/>
            <a:ext cx="2924175" cy="3511548"/>
            <a:chOff x="-91446" y="2295525"/>
            <a:chExt cx="2924175" cy="3511548"/>
          </a:xfrm>
        </p:grpSpPr>
        <p:sp>
          <p:nvSpPr>
            <p:cNvPr id="7" name="Freeform 7"/>
            <p:cNvSpPr/>
            <p:nvPr/>
          </p:nvSpPr>
          <p:spPr>
            <a:xfrm>
              <a:off x="-91446" y="2295525"/>
              <a:ext cx="2924175" cy="351154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7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9" name="Freeform 9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78000"/>
          </a:blip>
          <a:srcRect/>
          <a:stretch>
            <a:fillRect/>
          </a:stretch>
        </p:blipFill>
        <p:spPr>
          <a:xfrm rot="21600000">
            <a:off x="1919288" y="414338"/>
            <a:ext cx="6248400" cy="42100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1600000">
            <a:off x="4105275" y="4562475"/>
            <a:ext cx="2864700" cy="8096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75"/>
              </a:lnSpc>
            </a:pPr>
            <a:endParaRPr/>
          </a:p>
          <a:p>
            <a:pPr algn="ctr">
              <a:lnSpc>
                <a:spcPts val="1275"/>
              </a:lnSpc>
            </a:pPr>
            <a:r>
              <a:rPr lang="en-US" sz="1275" b="1" i="0" spc="0">
                <a:solidFill>
                  <a:srgbClr val="000000">
                    <a:alpha val="100000"/>
                  </a:srgbClr>
                </a:solidFill>
                <a:latin typeface="Lato"/>
              </a:rPr>
              <a:t>“No one is more cherished in this world than someone who </a:t>
            </a:r>
          </a:p>
          <a:p>
            <a:pPr algn="ctr">
              <a:lnSpc>
                <a:spcPts val="1275"/>
              </a:lnSpc>
            </a:pPr>
            <a:r>
              <a:rPr lang="en-US" sz="1275" b="1" i="0" spc="0">
                <a:solidFill>
                  <a:srgbClr val="000000">
                    <a:alpha val="100000"/>
                  </a:srgbClr>
                </a:solidFill>
                <a:latin typeface="Lato"/>
              </a:rPr>
              <a:t>lightens the burden of another. ”</a:t>
            </a:r>
          </a:p>
          <a:p>
            <a:pPr algn="ctr">
              <a:lnSpc>
                <a:spcPts val="1275"/>
              </a:lnSpc>
            </a:pPr>
            <a:endParaRPr lang="en-US" sz="1275" b="1" i="0" spc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sp>
        <p:nvSpPr>
          <p:cNvPr id="13" name="TextBox 13"/>
          <p:cNvSpPr txBox="1"/>
          <p:nvPr/>
        </p:nvSpPr>
        <p:spPr>
          <a:xfrm rot="21600000">
            <a:off x="152362" y="2898829"/>
            <a:ext cx="2569425" cy="32004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425"/>
              </a:lnSpc>
            </a:pPr>
            <a:r>
              <a:rPr lang="en-US" sz="1425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What brought you to this place at this time?</a:t>
            </a:r>
          </a:p>
          <a:p>
            <a:pPr algn="l">
              <a:lnSpc>
                <a:spcPts val="1425"/>
              </a:lnSpc>
            </a:pPr>
            <a:endParaRPr lang="en-US" sz="1425" b="0" i="0" spc="75">
              <a:solidFill>
                <a:srgbClr val="FFFFFF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1425"/>
              </a:lnSpc>
            </a:pPr>
            <a:r>
              <a:rPr lang="en-US" sz="1425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What do you want this  week to do for your soul?</a:t>
            </a:r>
          </a:p>
          <a:p>
            <a:pPr algn="l">
              <a:lnSpc>
                <a:spcPts val="1425"/>
              </a:lnSpc>
            </a:pPr>
            <a:endParaRPr lang="en-US" sz="1425" b="0" i="0" spc="75">
              <a:solidFill>
                <a:srgbClr val="FFFFFF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1425"/>
              </a:lnSpc>
            </a:pPr>
            <a:r>
              <a:rPr lang="en-US" sz="1425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What is a strength that you have that will make a difference for the team or families?</a:t>
            </a:r>
          </a:p>
          <a:p>
            <a:pPr algn="l">
              <a:lnSpc>
                <a:spcPts val="1425"/>
              </a:lnSpc>
            </a:pPr>
            <a:endParaRPr lang="en-US" sz="1425" b="0" i="0" spc="75">
              <a:solidFill>
                <a:srgbClr val="FFFFFF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1425"/>
              </a:lnSpc>
            </a:pPr>
            <a:r>
              <a:rPr lang="en-US" sz="1425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What brings you joy?</a:t>
            </a:r>
          </a:p>
          <a:p>
            <a:pPr algn="l">
              <a:lnSpc>
                <a:spcPts val="1425"/>
              </a:lnSpc>
            </a:pPr>
            <a:endParaRPr lang="en-US" sz="1425" b="0" i="0" spc="75">
              <a:solidFill>
                <a:srgbClr val="FFFFFF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1425"/>
              </a:lnSpc>
            </a:pPr>
            <a:r>
              <a:rPr lang="en-US" sz="1425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   </a:t>
            </a:r>
          </a:p>
          <a:p>
            <a:pPr algn="l">
              <a:lnSpc>
                <a:spcPts val="1425"/>
              </a:lnSpc>
            </a:pPr>
            <a:endParaRPr lang="en-US" sz="1425" b="0" i="0" spc="75">
              <a:solidFill>
                <a:srgbClr val="FFFFFF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1425"/>
              </a:lnSpc>
            </a:pPr>
            <a:endParaRPr lang="en-US" sz="1425" b="0" i="0" spc="75">
              <a:solidFill>
                <a:srgbClr val="FFFFFF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1425"/>
              </a:lnSpc>
            </a:pPr>
            <a:endParaRPr lang="en-US" sz="1425" b="0" i="0" spc="75">
              <a:solidFill>
                <a:srgbClr val="FFFFFF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1425"/>
              </a:lnSpc>
            </a:pPr>
            <a:endParaRPr lang="en-US" sz="1425" b="0" i="0" spc="75">
              <a:solidFill>
                <a:srgbClr val="FFFFFF">
                  <a:alpha val="100000"/>
                </a:srgbClr>
              </a:solidFill>
              <a:latin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809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1337">
            <a:off x="6958827" y="5086020"/>
            <a:ext cx="238125" cy="1104916"/>
            <a:chOff x="6958827" y="5086020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6958827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-80963" y="4719638"/>
            <a:ext cx="800100" cy="847725"/>
          </a:xfrm>
          <a:prstGeom prst="rect">
            <a:avLst/>
          </a:prstGeom>
        </p:spPr>
      </p:pic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8695D4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4"/>
          <p:cNvGrpSpPr/>
          <p:nvPr/>
        </p:nvGrpSpPr>
        <p:grpSpPr>
          <a:xfrm rot="21600000">
            <a:off x="673304" y="942975"/>
            <a:ext cx="2971800" cy="5054064"/>
            <a:chOff x="2579919" y="1354732"/>
            <a:chExt cx="2971800" cy="2562225"/>
          </a:xfrm>
        </p:grpSpPr>
        <p:sp>
          <p:nvSpPr>
            <p:cNvPr id="13" name="Freeform 13"/>
            <p:cNvSpPr/>
            <p:nvPr/>
          </p:nvSpPr>
          <p:spPr>
            <a:xfrm>
              <a:off x="2579919" y="1354732"/>
              <a:ext cx="2971800" cy="25622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37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6" name="Group 16"/>
          <p:cNvGrpSpPr/>
          <p:nvPr/>
        </p:nvGrpSpPr>
        <p:grpSpPr>
          <a:xfrm rot="21600000">
            <a:off x="1" y="104775"/>
            <a:ext cx="5429278" cy="838200"/>
            <a:chOff x="651494" y="104775"/>
            <a:chExt cx="4295775" cy="838200"/>
          </a:xfrm>
        </p:grpSpPr>
        <p:sp>
          <p:nvSpPr>
            <p:cNvPr id="15" name="Freeform 15"/>
            <p:cNvSpPr/>
            <p:nvPr/>
          </p:nvSpPr>
          <p:spPr>
            <a:xfrm>
              <a:off x="651494" y="104775"/>
              <a:ext cx="4295775" cy="838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C5EB">
                <a:alpha val="7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651494" y="210251"/>
            <a:ext cx="4505889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>
                <a:solidFill>
                  <a:srgbClr val="CA1C86">
                    <a:alpha val="100000"/>
                  </a:srgbClr>
                </a:solidFill>
                <a:latin typeface="Poppins"/>
              </a:rPr>
              <a:t>HOPE </a:t>
            </a:r>
            <a:r>
              <a:rPr lang="en-US" sz="3750" b="1" i="0" spc="15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over </a:t>
            </a:r>
            <a:r>
              <a:rPr lang="en-US" sz="3750" b="1" i="0" spc="150" dirty="0" err="1">
                <a:solidFill>
                  <a:schemeClr val="accent1">
                    <a:lumMod val="50000"/>
                  </a:schemeClr>
                </a:solidFill>
                <a:latin typeface="Poppins"/>
              </a:rPr>
              <a:t>Covid</a:t>
            </a:r>
            <a:endParaRPr lang="en-US" sz="3750" b="1" i="0" spc="150" dirty="0">
              <a:solidFill>
                <a:schemeClr val="accent1">
                  <a:lumMod val="50000"/>
                </a:schemeClr>
              </a:solidFill>
              <a:latin typeface="Poppins"/>
            </a:endParaRPr>
          </a:p>
        </p:txBody>
      </p:sp>
      <p:grpSp>
        <p:nvGrpSpPr>
          <p:cNvPr id="19" name="Group 19"/>
          <p:cNvGrpSpPr/>
          <p:nvPr/>
        </p:nvGrpSpPr>
        <p:grpSpPr>
          <a:xfrm rot="21600000">
            <a:off x="791655" y="4946704"/>
            <a:ext cx="6819900" cy="914400"/>
            <a:chOff x="791655" y="4946704"/>
            <a:chExt cx="6819900" cy="914400"/>
          </a:xfrm>
        </p:grpSpPr>
        <p:sp>
          <p:nvSpPr>
            <p:cNvPr id="18" name="Freeform 18"/>
            <p:cNvSpPr/>
            <p:nvPr/>
          </p:nvSpPr>
          <p:spPr>
            <a:xfrm>
              <a:off x="791655" y="4946704"/>
              <a:ext cx="6819900" cy="914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sp>
        <p:nvSpPr>
          <p:cNvPr id="21" name="TextBox 21"/>
          <p:cNvSpPr txBox="1"/>
          <p:nvPr/>
        </p:nvSpPr>
        <p:spPr>
          <a:xfrm rot="21600000">
            <a:off x="760435" y="1061716"/>
            <a:ext cx="2721825" cy="202882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048"/>
              </a:lnSpc>
            </a:pPr>
            <a:r>
              <a:rPr lang="en-US" sz="1575" b="1" spc="75" dirty="0">
                <a:solidFill>
                  <a:srgbClr val="C40070"/>
                </a:solidFill>
                <a:latin typeface="Nunito"/>
              </a:rPr>
              <a:t>Doubled our work!</a:t>
            </a:r>
          </a:p>
          <a:p>
            <a:pPr algn="l">
              <a:lnSpc>
                <a:spcPts val="2048"/>
              </a:lnSpc>
            </a:pPr>
            <a:endParaRPr lang="en-US" sz="1575" b="1" spc="75" dirty="0">
              <a:solidFill>
                <a:srgbClr val="FFFFFF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2048"/>
              </a:lnSpc>
            </a:pPr>
            <a:r>
              <a:rPr lang="en-US" sz="1575" b="1" spc="75" dirty="0">
                <a:solidFill>
                  <a:srgbClr val="FFFFFF">
                    <a:alpha val="100000"/>
                  </a:srgbClr>
                </a:solidFill>
                <a:latin typeface="Nunito"/>
              </a:rPr>
              <a:t>Virtual Retreat Weekends</a:t>
            </a:r>
          </a:p>
          <a:p>
            <a:pPr algn="l">
              <a:lnSpc>
                <a:spcPts val="2048"/>
              </a:lnSpc>
            </a:pPr>
            <a:endParaRPr lang="en-US" sz="1575" b="1" i="0" spc="75" dirty="0">
              <a:solidFill>
                <a:srgbClr val="FFFFFF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2048"/>
              </a:lnSpc>
            </a:pPr>
            <a:r>
              <a:rPr lang="en-US" sz="1575" b="1" spc="75" dirty="0">
                <a:solidFill>
                  <a:srgbClr val="FFFFFF">
                    <a:alpha val="100000"/>
                  </a:srgbClr>
                </a:solidFill>
                <a:latin typeface="Nunito"/>
              </a:rPr>
              <a:t>Retreats with Limited volunteers and Visa Gift Cards</a:t>
            </a:r>
          </a:p>
          <a:p>
            <a:pPr algn="l">
              <a:lnSpc>
                <a:spcPts val="2048"/>
              </a:lnSpc>
            </a:pPr>
            <a:endParaRPr lang="en-US" sz="1575" b="1" i="0" spc="75" dirty="0">
              <a:solidFill>
                <a:srgbClr val="FFFFFF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2048"/>
              </a:lnSpc>
            </a:pPr>
            <a:r>
              <a:rPr lang="en-US" sz="1575" b="1" spc="75" dirty="0">
                <a:solidFill>
                  <a:srgbClr val="FFFFFF">
                    <a:alpha val="100000"/>
                  </a:srgbClr>
                </a:solidFill>
                <a:latin typeface="Nunito"/>
              </a:rPr>
              <a:t>Boxes of Hope</a:t>
            </a:r>
            <a:endParaRPr lang="en-US" sz="1575" b="1" i="0" spc="75" dirty="0">
              <a:solidFill>
                <a:srgbClr val="273A64">
                  <a:alpha val="100000"/>
                </a:srgbClr>
              </a:solidFill>
              <a:latin typeface="Nunito"/>
            </a:endParaRPr>
          </a:p>
        </p:txBody>
      </p:sp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F330E45-6C11-644C-952B-7BAF0B53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856" y="2766011"/>
            <a:ext cx="4461832" cy="2972218"/>
          </a:xfrm>
          <a:prstGeom prst="rect">
            <a:avLst/>
          </a:prstGeom>
        </p:spPr>
      </p:pic>
      <p:sp>
        <p:nvSpPr>
          <p:cNvPr id="26" name="TextBox 17">
            <a:extLst>
              <a:ext uri="{FF2B5EF4-FFF2-40B4-BE49-F238E27FC236}">
                <a16:creationId xmlns:a16="http://schemas.microsoft.com/office/drawing/2014/main" id="{CA1A5A2F-03E5-B943-A16B-6CAAB496F06E}"/>
              </a:ext>
            </a:extLst>
          </p:cNvPr>
          <p:cNvSpPr txBox="1"/>
          <p:nvPr/>
        </p:nvSpPr>
        <p:spPr>
          <a:xfrm rot="21600000">
            <a:off x="3398767" y="1019731"/>
            <a:ext cx="4505889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ctr">
              <a:lnSpc>
                <a:spcPts val="4125"/>
              </a:lnSpc>
            </a:pPr>
            <a:r>
              <a:rPr lang="en-US" sz="2800" b="1" i="0" spc="150" dirty="0">
                <a:solidFill>
                  <a:srgbClr val="CA1C86">
                    <a:alpha val="100000"/>
                  </a:srgbClr>
                </a:solidFill>
                <a:latin typeface="Poppins"/>
              </a:rPr>
              <a:t>A Battle </a:t>
            </a:r>
          </a:p>
          <a:p>
            <a:pPr algn="ctr">
              <a:lnSpc>
                <a:spcPts val="4125"/>
              </a:lnSpc>
            </a:pPr>
            <a:r>
              <a:rPr lang="en-US" sz="2800" b="1" i="0" spc="150" dirty="0">
                <a:solidFill>
                  <a:srgbClr val="CA1C86">
                    <a:alpha val="100000"/>
                  </a:srgbClr>
                </a:solidFill>
                <a:latin typeface="Poppins"/>
              </a:rPr>
              <a:t>Against</a:t>
            </a:r>
          </a:p>
          <a:p>
            <a:pPr algn="ctr">
              <a:lnSpc>
                <a:spcPts val="4125"/>
              </a:lnSpc>
            </a:pPr>
            <a:r>
              <a:rPr lang="en-US" sz="2800" b="1" spc="150" dirty="0">
                <a:solidFill>
                  <a:srgbClr val="CA1C86">
                    <a:alpha val="100000"/>
                  </a:srgbClr>
                </a:solidFill>
                <a:latin typeface="Poppins"/>
              </a:rPr>
              <a:t>I</a:t>
            </a:r>
            <a:r>
              <a:rPr lang="en-US" sz="2800" b="1" i="0" spc="150" dirty="0">
                <a:solidFill>
                  <a:srgbClr val="CA1C86">
                    <a:alpha val="100000"/>
                  </a:srgbClr>
                </a:solidFill>
                <a:latin typeface="Poppins"/>
              </a:rPr>
              <a:t>solation</a:t>
            </a:r>
            <a:endParaRPr lang="en-US" sz="2800" b="1" i="0" spc="150" dirty="0">
              <a:solidFill>
                <a:schemeClr val="accent1">
                  <a:lumMod val="50000"/>
                </a:schemeClr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729441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flipH="1">
            <a:off x="393670" y="144363"/>
            <a:ext cx="3826467" cy="5396690"/>
            <a:chOff x="393670" y="144363"/>
            <a:chExt cx="3826467" cy="5396690"/>
          </a:xfrm>
        </p:grpSpPr>
        <p:sp>
          <p:nvSpPr>
            <p:cNvPr id="2" name="Freeform 2"/>
            <p:cNvSpPr/>
            <p:nvPr/>
          </p:nvSpPr>
          <p:spPr>
            <a:xfrm>
              <a:off x="393670" y="144363"/>
              <a:ext cx="3826467" cy="539669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5000"/>
              </a:blip>
              <a:stretch>
                <a:fillRect l="-55764" r="-55764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0799300">
            <a:off x="-2857" y="22137"/>
            <a:ext cx="443571" cy="2166757"/>
            <a:chOff x="-2857" y="22137"/>
            <a:chExt cx="443571" cy="2166757"/>
          </a:xfrm>
        </p:grpSpPr>
        <p:sp>
          <p:nvSpPr>
            <p:cNvPr id="4" name="Freeform 4"/>
            <p:cNvSpPr/>
            <p:nvPr/>
          </p:nvSpPr>
          <p:spPr>
            <a:xfrm>
              <a:off x="-2857" y="22137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6199300">
            <a:off x="773198" y="-771539"/>
            <a:ext cx="426527" cy="1979116"/>
            <a:chOff x="773198" y="-771539"/>
            <a:chExt cx="426527" cy="1979116"/>
          </a:xfrm>
        </p:grpSpPr>
        <p:sp>
          <p:nvSpPr>
            <p:cNvPr id="6" name="Freeform 6"/>
            <p:cNvSpPr/>
            <p:nvPr/>
          </p:nvSpPr>
          <p:spPr>
            <a:xfrm>
              <a:off x="773198" y="-771539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21600000">
            <a:off x="3232769" y="381000"/>
            <a:ext cx="4667250" cy="4124325"/>
            <a:chOff x="3232769" y="381000"/>
            <a:chExt cx="4667250" cy="4124325"/>
          </a:xfrm>
        </p:grpSpPr>
        <p:sp>
          <p:nvSpPr>
            <p:cNvPr id="8" name="Freeform 8"/>
            <p:cNvSpPr/>
            <p:nvPr/>
          </p:nvSpPr>
          <p:spPr>
            <a:xfrm>
              <a:off x="3232769" y="381000"/>
              <a:ext cx="4667250" cy="41243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C5EB">
                <a:alpha val="7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1337">
            <a:off x="7440018" y="4500317"/>
            <a:ext cx="247640" cy="1209674"/>
            <a:chOff x="7440018" y="4500317"/>
            <a:chExt cx="247640" cy="1209674"/>
          </a:xfrm>
        </p:grpSpPr>
        <p:sp>
          <p:nvSpPr>
            <p:cNvPr id="10" name="Freeform 10"/>
            <p:cNvSpPr/>
            <p:nvPr/>
          </p:nvSpPr>
          <p:spPr>
            <a:xfrm>
              <a:off x="7440018" y="45003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1337">
            <a:off x="7015977" y="5047920"/>
            <a:ext cx="238125" cy="1104916"/>
            <a:chOff x="7015977" y="5047920"/>
            <a:chExt cx="238125" cy="1104916"/>
          </a:xfrm>
        </p:grpSpPr>
        <p:sp>
          <p:nvSpPr>
            <p:cNvPr id="12" name="Freeform 12"/>
            <p:cNvSpPr/>
            <p:nvPr/>
          </p:nvSpPr>
          <p:spPr>
            <a:xfrm>
              <a:off x="7015977" y="50479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3526266" y="3738598"/>
            <a:ext cx="4257675" cy="1777998"/>
            <a:chOff x="3575679" y="4019550"/>
            <a:chExt cx="4257675" cy="1777998"/>
          </a:xfrm>
        </p:grpSpPr>
        <p:sp>
          <p:nvSpPr>
            <p:cNvPr id="14" name="Freeform 14"/>
            <p:cNvSpPr/>
            <p:nvPr/>
          </p:nvSpPr>
          <p:spPr>
            <a:xfrm>
              <a:off x="3575679" y="4019550"/>
              <a:ext cx="4257675" cy="177799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7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3475814" y="557212"/>
            <a:ext cx="4293450" cy="49530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3960"/>
              </a:lnSpc>
            </a:pPr>
            <a:r>
              <a:rPr lang="en-US" sz="360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Impact</a:t>
            </a:r>
          </a:p>
        </p:txBody>
      </p:sp>
      <p:cxnSp>
        <p:nvCxnSpPr>
          <p:cNvPr id="17" name="Straight Connector 17"/>
          <p:cNvCxnSpPr>
            <a:cxnSpLocks/>
          </p:cNvCxnSpPr>
          <p:nvPr/>
        </p:nvCxnSpPr>
        <p:spPr>
          <a:xfrm rot="5400000">
            <a:off x="-1300113" y="3801796"/>
            <a:ext cx="3019437" cy="0"/>
          </a:xfrm>
          <a:prstGeom prst="line">
            <a:avLst/>
          </a:prstGeom>
          <a:ln w="22860">
            <a:solidFill>
              <a:srgbClr val="8695D4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9"/>
          <p:cNvGrpSpPr/>
          <p:nvPr/>
        </p:nvGrpSpPr>
        <p:grpSpPr>
          <a:xfrm rot="21600000">
            <a:off x="6935280" y="4984804"/>
            <a:ext cx="714375" cy="733425"/>
            <a:chOff x="6935280" y="4984804"/>
            <a:chExt cx="714375" cy="733425"/>
          </a:xfrm>
        </p:grpSpPr>
        <p:sp>
          <p:nvSpPr>
            <p:cNvPr id="18" name="Freeform 18"/>
            <p:cNvSpPr/>
            <p:nvPr/>
          </p:nvSpPr>
          <p:spPr>
            <a:xfrm>
              <a:off x="69352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 rot="21600000">
            <a:off x="3695700" y="1265237"/>
            <a:ext cx="3924300" cy="24384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6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Decrease Stress Level </a:t>
            </a:r>
          </a:p>
          <a:p>
            <a:pPr algn="ctr">
              <a:lnSpc>
                <a:spcPts val="1650"/>
              </a:lnSpc>
            </a:pPr>
            <a:endParaRPr lang="en-US" sz="16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650"/>
              </a:lnSpc>
            </a:pPr>
            <a:r>
              <a:rPr lang="en-US" sz="16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Increase opportunities for  peer engagement</a:t>
            </a:r>
          </a:p>
          <a:p>
            <a:pPr algn="ctr">
              <a:lnSpc>
                <a:spcPts val="1650"/>
              </a:lnSpc>
            </a:pPr>
            <a:endParaRPr lang="en-US" sz="16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650"/>
              </a:lnSpc>
            </a:pPr>
            <a:r>
              <a:rPr lang="en-US" sz="16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Normalize cancer journey for kids</a:t>
            </a:r>
          </a:p>
          <a:p>
            <a:pPr algn="ctr">
              <a:lnSpc>
                <a:spcPts val="1650"/>
              </a:lnSpc>
            </a:pPr>
            <a:endParaRPr lang="en-US" sz="16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650"/>
              </a:lnSpc>
            </a:pPr>
            <a:r>
              <a:rPr lang="en-US" sz="16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Decrease financial burden</a:t>
            </a:r>
          </a:p>
          <a:p>
            <a:pPr algn="ctr">
              <a:lnSpc>
                <a:spcPts val="1650"/>
              </a:lnSpc>
            </a:pPr>
            <a:endParaRPr lang="en-US" sz="16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650"/>
              </a:lnSpc>
            </a:pPr>
            <a:r>
              <a:rPr lang="en-US" sz="16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Create a long-term network of support</a:t>
            </a:r>
          </a:p>
          <a:p>
            <a:pPr algn="ctr">
              <a:lnSpc>
                <a:spcPts val="1650"/>
              </a:lnSpc>
            </a:pPr>
            <a:endParaRPr lang="en-US" sz="165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650"/>
              </a:lnSpc>
            </a:pPr>
            <a:endParaRPr lang="en-US" sz="16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6213006" y="-9082"/>
            <a:ext cx="1533525" cy="1524000"/>
            <a:chOff x="6124575" y="38100"/>
            <a:chExt cx="1533525" cy="1524000"/>
          </a:xfrm>
        </p:grpSpPr>
        <p:sp>
          <p:nvSpPr>
            <p:cNvPr id="21" name="Freeform 21"/>
            <p:cNvSpPr/>
            <p:nvPr/>
          </p:nvSpPr>
          <p:spPr>
            <a:xfrm>
              <a:off x="6124575" y="38100"/>
              <a:ext cx="1533525" cy="1524000"/>
            </a:xfrm>
            <a:custGeom>
              <a:avLst/>
              <a:gdLst/>
              <a:ahLst/>
              <a:cxnLst/>
              <a:rect l="0" t="0" r="0" b="0"/>
              <a:pathLst>
                <a:path w="293314" h="304811">
                  <a:moveTo>
                    <a:pt x="285337" y="10642"/>
                  </a:moveTo>
                  <a:cubicBezTo>
                    <a:pt x="255314" y="-21381"/>
                    <a:pt x="195297" y="27120"/>
                    <a:pt x="173180" y="47808"/>
                  </a:cubicBezTo>
                  <a:cubicBezTo>
                    <a:pt x="147425" y="71907"/>
                    <a:pt x="128146" y="101282"/>
                    <a:pt x="116497" y="133819"/>
                  </a:cubicBezTo>
                  <a:cubicBezTo>
                    <a:pt x="103038" y="111797"/>
                    <a:pt x="86274" y="91185"/>
                    <a:pt x="65367" y="79822"/>
                  </a:cubicBezTo>
                  <a:cubicBezTo>
                    <a:pt x="39354" y="65677"/>
                    <a:pt x="4245" y="75736"/>
                    <a:pt x="406" y="107940"/>
                  </a:cubicBezTo>
                  <a:cubicBezTo>
                    <a:pt x="-3623" y="141706"/>
                    <a:pt x="23161" y="178844"/>
                    <a:pt x="43573" y="203075"/>
                  </a:cubicBezTo>
                  <a:cubicBezTo>
                    <a:pt x="67834" y="231879"/>
                    <a:pt x="97704" y="254005"/>
                    <a:pt x="131242" y="270569"/>
                  </a:cubicBezTo>
                  <a:cubicBezTo>
                    <a:pt x="125841" y="276875"/>
                    <a:pt x="120355" y="283123"/>
                    <a:pt x="114725" y="289257"/>
                  </a:cubicBezTo>
                  <a:cubicBezTo>
                    <a:pt x="100943" y="304269"/>
                    <a:pt x="131785" y="310117"/>
                    <a:pt x="141852" y="299135"/>
                  </a:cubicBezTo>
                  <a:cubicBezTo>
                    <a:pt x="183162" y="254129"/>
                    <a:pt x="218919" y="204352"/>
                    <a:pt x="247551" y="150335"/>
                  </a:cubicBezTo>
                  <a:cubicBezTo>
                    <a:pt x="262210" y="122675"/>
                    <a:pt x="275212" y="93938"/>
                    <a:pt x="285689" y="64429"/>
                  </a:cubicBezTo>
                  <a:cubicBezTo>
                    <a:pt x="291719" y="47465"/>
                    <a:pt x="299472" y="25710"/>
                    <a:pt x="285337" y="10642"/>
                  </a:cubicBezTo>
                  <a:close/>
                  <a:moveTo>
                    <a:pt x="249790" y="73678"/>
                  </a:moveTo>
                  <a:cubicBezTo>
                    <a:pt x="225358" y="136867"/>
                    <a:pt x="191363" y="195341"/>
                    <a:pt x="149625" y="248233"/>
                  </a:cubicBezTo>
                  <a:cubicBezTo>
                    <a:pt x="108096" y="227355"/>
                    <a:pt x="72968" y="195531"/>
                    <a:pt x="49450" y="155174"/>
                  </a:cubicBezTo>
                  <a:cubicBezTo>
                    <a:pt x="43545" y="145039"/>
                    <a:pt x="37611" y="134248"/>
                    <a:pt x="34791" y="122789"/>
                  </a:cubicBezTo>
                  <a:cubicBezTo>
                    <a:pt x="33687" y="118312"/>
                    <a:pt x="30810" y="108463"/>
                    <a:pt x="33610" y="104225"/>
                  </a:cubicBezTo>
                  <a:cubicBezTo>
                    <a:pt x="33153" y="97700"/>
                    <a:pt x="36182" y="97186"/>
                    <a:pt x="42688" y="102682"/>
                  </a:cubicBezTo>
                  <a:cubicBezTo>
                    <a:pt x="48498" y="103501"/>
                    <a:pt x="53032" y="106311"/>
                    <a:pt x="56280" y="111102"/>
                  </a:cubicBezTo>
                  <a:cubicBezTo>
                    <a:pt x="77673" y="129647"/>
                    <a:pt x="93904" y="157984"/>
                    <a:pt x="105657" y="183273"/>
                  </a:cubicBezTo>
                  <a:cubicBezTo>
                    <a:pt x="111630" y="196122"/>
                    <a:pt x="136376" y="192007"/>
                    <a:pt x="138185" y="177777"/>
                  </a:cubicBezTo>
                  <a:cubicBezTo>
                    <a:pt x="142967" y="140144"/>
                    <a:pt x="157654" y="105349"/>
                    <a:pt x="182334" y="76355"/>
                  </a:cubicBezTo>
                  <a:cubicBezTo>
                    <a:pt x="196193" y="60076"/>
                    <a:pt x="212890" y="45884"/>
                    <a:pt x="231483" y="35254"/>
                  </a:cubicBezTo>
                  <a:cubicBezTo>
                    <a:pt x="241465" y="29549"/>
                    <a:pt x="253885" y="19595"/>
                    <a:pt x="260334" y="40779"/>
                  </a:cubicBezTo>
                  <a:cubicBezTo>
                    <a:pt x="262677" y="48485"/>
                    <a:pt x="252628" y="66344"/>
                    <a:pt x="249790" y="73678"/>
                  </a:cubicBezTo>
                  <a:close/>
                </a:path>
              </a:pathLst>
            </a:custGeom>
            <a:solidFill>
              <a:srgbClr val="000000">
                <a:alpha val="36000"/>
              </a:srgbClr>
            </a:solidFill>
          </p:spPr>
        </p:sp>
      </p:grpSp>
      <p:sp>
        <p:nvSpPr>
          <p:cNvPr id="23" name="TextBox 23"/>
          <p:cNvSpPr txBox="1"/>
          <p:nvPr/>
        </p:nvSpPr>
        <p:spPr>
          <a:xfrm rot="21600000">
            <a:off x="3647894" y="3837971"/>
            <a:ext cx="3998175" cy="144780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3878"/>
              </a:lnSpc>
            </a:pPr>
            <a:r>
              <a:rPr lang="en-US" sz="3525" b="1" i="0" spc="1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Come as strangers, leave as family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566738" y="4262438"/>
            <a:ext cx="800100" cy="847725"/>
          </a:xfrm>
          <a:prstGeom prst="rect">
            <a:avLst/>
          </a:prstGeom>
        </p:spPr>
      </p:pic>
      <p:cxnSp>
        <p:nvCxnSpPr>
          <p:cNvPr id="3" name="Straight Connector 3"/>
          <p:cNvCxnSpPr>
            <a:cxnSpLocks/>
          </p:cNvCxnSpPr>
          <p:nvPr/>
        </p:nvCxnSpPr>
        <p:spPr>
          <a:xfrm rot="5400000">
            <a:off x="-1028651" y="4110215"/>
            <a:ext cx="2647962" cy="0"/>
          </a:xfrm>
          <a:prstGeom prst="line">
            <a:avLst/>
          </a:prstGeom>
          <a:ln w="25146">
            <a:solidFill>
              <a:srgbClr val="8695D4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5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4" name="Freeform 4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cxnSp>
        <p:nvCxnSpPr>
          <p:cNvPr id="6" name="Straight Connector 6"/>
          <p:cNvCxnSpPr>
            <a:cxnSpLocks/>
          </p:cNvCxnSpPr>
          <p:nvPr/>
        </p:nvCxnSpPr>
        <p:spPr>
          <a:xfrm rot="6444514">
            <a:off x="7070637" y="5353422"/>
            <a:ext cx="434249" cy="0"/>
          </a:xfrm>
          <a:prstGeom prst="line">
            <a:avLst/>
          </a:prstGeom>
          <a:ln w="24765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/>
          <p:nvPr/>
        </p:nvSpPr>
        <p:spPr>
          <a:xfrm rot="21600000">
            <a:off x="6930521" y="51587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24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4413509" y="-348128"/>
            <a:ext cx="2667000" cy="1457325"/>
            <a:chOff x="4413509" y="-348128"/>
            <a:chExt cx="2667000" cy="1457325"/>
          </a:xfrm>
        </p:grpSpPr>
        <p:sp>
          <p:nvSpPr>
            <p:cNvPr id="8" name="Freeform 8"/>
            <p:cNvSpPr/>
            <p:nvPr/>
          </p:nvSpPr>
          <p:spPr>
            <a:xfrm>
              <a:off x="4413509" y="-348128"/>
              <a:ext cx="2667000" cy="14573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600000">
            <a:off x="6629163" y="4203754"/>
            <a:ext cx="419100" cy="419100"/>
            <a:chOff x="6629163" y="4203754"/>
            <a:chExt cx="419100" cy="419100"/>
          </a:xfrm>
        </p:grpSpPr>
        <p:sp>
          <p:nvSpPr>
            <p:cNvPr id="10" name="Freeform 10"/>
            <p:cNvSpPr/>
            <p:nvPr/>
          </p:nvSpPr>
          <p:spPr>
            <a:xfrm>
              <a:off x="6629163" y="4203754"/>
              <a:ext cx="419100" cy="4191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BCC5EB">
                <a:alpha val="17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1600000">
            <a:off x="4514613" y="4975279"/>
            <a:ext cx="419100" cy="419100"/>
            <a:chOff x="4514613" y="4975279"/>
            <a:chExt cx="419100" cy="419100"/>
          </a:xfrm>
        </p:grpSpPr>
        <p:sp>
          <p:nvSpPr>
            <p:cNvPr id="12" name="Freeform 12"/>
            <p:cNvSpPr/>
            <p:nvPr/>
          </p:nvSpPr>
          <p:spPr>
            <a:xfrm>
              <a:off x="4514613" y="4975279"/>
              <a:ext cx="419100" cy="4191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BCC5EB">
                <a:alpha val="17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5399300">
            <a:off x="749355" y="4892049"/>
            <a:ext cx="238125" cy="828706"/>
            <a:chOff x="749355" y="4892049"/>
            <a:chExt cx="238125" cy="828706"/>
          </a:xfrm>
        </p:grpSpPr>
        <p:sp>
          <p:nvSpPr>
            <p:cNvPr id="14" name="Freeform 14"/>
            <p:cNvSpPr/>
            <p:nvPr/>
          </p:nvSpPr>
          <p:spPr>
            <a:xfrm>
              <a:off x="749355" y="4892049"/>
              <a:ext cx="238125" cy="82870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10799300">
            <a:off x="444484" y="4682658"/>
            <a:ext cx="238125" cy="733456"/>
            <a:chOff x="444484" y="4682658"/>
            <a:chExt cx="238125" cy="733456"/>
          </a:xfrm>
        </p:grpSpPr>
        <p:sp>
          <p:nvSpPr>
            <p:cNvPr id="16" name="Freeform 16"/>
            <p:cNvSpPr/>
            <p:nvPr/>
          </p:nvSpPr>
          <p:spPr>
            <a:xfrm>
              <a:off x="444484" y="4682658"/>
              <a:ext cx="238125" cy="73345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 rot="21600000">
            <a:off x="590316" y="270948"/>
            <a:ext cx="6646125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Contact Us</a:t>
            </a:r>
          </a:p>
        </p:txBody>
      </p:sp>
      <p:grpSp>
        <p:nvGrpSpPr>
          <p:cNvPr id="20" name="Group 20"/>
          <p:cNvGrpSpPr/>
          <p:nvPr/>
        </p:nvGrpSpPr>
        <p:grpSpPr>
          <a:xfrm rot="21600000">
            <a:off x="4800363" y="3070279"/>
            <a:ext cx="419100" cy="419100"/>
            <a:chOff x="4800363" y="3070279"/>
            <a:chExt cx="419100" cy="419100"/>
          </a:xfrm>
        </p:grpSpPr>
        <p:sp>
          <p:nvSpPr>
            <p:cNvPr id="19" name="Freeform 19"/>
            <p:cNvSpPr/>
            <p:nvPr/>
          </p:nvSpPr>
          <p:spPr>
            <a:xfrm>
              <a:off x="4800363" y="3070279"/>
              <a:ext cx="419100" cy="4191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BCC5EB">
                <a:alpha val="17000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21600000">
            <a:off x="1076088" y="3537004"/>
            <a:ext cx="419100" cy="419100"/>
            <a:chOff x="1076088" y="3537004"/>
            <a:chExt cx="419100" cy="419100"/>
          </a:xfrm>
        </p:grpSpPr>
        <p:sp>
          <p:nvSpPr>
            <p:cNvPr id="21" name="Freeform 21"/>
            <p:cNvSpPr/>
            <p:nvPr/>
          </p:nvSpPr>
          <p:spPr>
            <a:xfrm>
              <a:off x="1076088" y="3537004"/>
              <a:ext cx="419100" cy="4191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BCC5EB">
                <a:alpha val="17000"/>
              </a:srgbClr>
            </a:solidFill>
          </p:spPr>
        </p:sp>
      </p:grpSp>
      <p:sp>
        <p:nvSpPr>
          <p:cNvPr id="23" name="TextBox 23"/>
          <p:cNvSpPr txBox="1"/>
          <p:nvPr/>
        </p:nvSpPr>
        <p:spPr>
          <a:xfrm rot="21600000">
            <a:off x="7230553" y="5394379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24</a:t>
            </a:r>
          </a:p>
        </p:txBody>
      </p:sp>
      <p:sp>
        <p:nvSpPr>
          <p:cNvPr id="24" name="TextBox 24"/>
          <p:cNvSpPr txBox="1"/>
          <p:nvPr/>
        </p:nvSpPr>
        <p:spPr>
          <a:xfrm rot="21600000">
            <a:off x="342900" y="1530350"/>
            <a:ext cx="7074750" cy="304800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For more information visit</a:t>
            </a:r>
          </a:p>
          <a:p>
            <a:pPr algn="ctr">
              <a:lnSpc>
                <a:spcPts val="2400"/>
              </a:lnSpc>
            </a:pPr>
            <a:r>
              <a:rPr lang="en-US" sz="2400" b="1" i="0" spc="0" dirty="0" err="1">
                <a:solidFill>
                  <a:srgbClr val="CD298B">
                    <a:alpha val="100000"/>
                  </a:srgbClr>
                </a:solidFill>
                <a:latin typeface="Montserrat"/>
              </a:rPr>
              <a:t>LittlePink.org</a:t>
            </a:r>
            <a:endParaRPr lang="en-US" sz="2400" b="1" i="0" spc="0" dirty="0">
              <a:solidFill>
                <a:srgbClr val="CD298B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400"/>
              </a:lnSpc>
            </a:pPr>
            <a:br>
              <a:rPr lang="en-US" sz="2400" b="1" dirty="0"/>
            </a:br>
            <a:endParaRPr lang="en-US" sz="2400" b="1" dirty="0"/>
          </a:p>
          <a:p>
            <a:pPr algn="ctr">
              <a:lnSpc>
                <a:spcPts val="2400"/>
              </a:lnSpc>
            </a:pPr>
            <a:r>
              <a:rPr lang="en-US" sz="24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To volunteer, donate, or share your vacation house, please visit our website</a:t>
            </a:r>
          </a:p>
          <a:p>
            <a:pPr algn="ctr">
              <a:lnSpc>
                <a:spcPts val="2400"/>
              </a:lnSpc>
            </a:pPr>
            <a:r>
              <a:rPr lang="en-US" sz="24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 email </a:t>
            </a:r>
            <a:r>
              <a:rPr lang="en-US" sz="2400" b="1" i="0" spc="0" dirty="0">
                <a:solidFill>
                  <a:srgbClr val="CD298B">
                    <a:alpha val="100000"/>
                  </a:srgbClr>
                </a:solidFill>
                <a:latin typeface="Montserrat"/>
              </a:rPr>
              <a:t>Jeanine @</a:t>
            </a:r>
            <a:r>
              <a:rPr lang="en-US" sz="2400" b="1" i="0" spc="0" dirty="0" err="1">
                <a:solidFill>
                  <a:srgbClr val="CD298B">
                    <a:alpha val="100000"/>
                  </a:srgbClr>
                </a:solidFill>
                <a:latin typeface="Montserrat"/>
              </a:rPr>
              <a:t>LittlePink.org</a:t>
            </a:r>
            <a:endParaRPr lang="en-US" sz="2400" b="1" i="0" spc="0" dirty="0">
              <a:solidFill>
                <a:srgbClr val="CD298B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400"/>
              </a:lnSpc>
            </a:pPr>
            <a:r>
              <a:rPr lang="en-US" sz="24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336-213-4733</a:t>
            </a:r>
          </a:p>
          <a:p>
            <a:pPr algn="ctr">
              <a:lnSpc>
                <a:spcPts val="2400"/>
              </a:lnSpc>
            </a:pPr>
            <a:endParaRPr lang="en-US" sz="240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400"/>
              </a:lnSpc>
            </a:pPr>
            <a:endParaRPr lang="en-US" sz="240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400"/>
              </a:lnSpc>
            </a:pPr>
            <a:r>
              <a:rPr lang="en-US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To read about Little Pink’s Story, </a:t>
            </a:r>
          </a:p>
          <a:p>
            <a:pPr algn="ctr">
              <a:lnSpc>
                <a:spcPts val="2400"/>
              </a:lnSpc>
            </a:pPr>
            <a:r>
              <a:rPr lang="en-US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Order </a:t>
            </a:r>
            <a:r>
              <a:rPr lang="en-US" i="1" dirty="0">
                <a:solidFill>
                  <a:srgbClr val="C40070"/>
                </a:solidFill>
                <a:latin typeface="Montserrat"/>
              </a:rPr>
              <a:t>Struck by Hope </a:t>
            </a:r>
            <a:r>
              <a:rPr lang="en-US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on Amazon</a:t>
            </a:r>
            <a:endParaRPr lang="en-US" b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400"/>
              </a:lnSpc>
            </a:pPr>
            <a:br>
              <a:rPr lang="en-US" sz="2400" b="1" dirty="0"/>
            </a:br>
            <a:endParaRPr lang="en-US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7347342" y="2365429"/>
            <a:ext cx="259453" cy="3409950"/>
            <a:chOff x="7347342" y="2365429"/>
            <a:chExt cx="259453" cy="3409950"/>
          </a:xfrm>
        </p:grpSpPr>
        <p:sp>
          <p:nvSpPr>
            <p:cNvPr id="2" name="Freeform 2"/>
            <p:cNvSpPr/>
            <p:nvPr/>
          </p:nvSpPr>
          <p:spPr>
            <a:xfrm>
              <a:off x="7347342" y="2365429"/>
              <a:ext cx="259453" cy="3409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16200000">
            <a:off x="5768780" y="3940682"/>
            <a:ext cx="259453" cy="3409950"/>
            <a:chOff x="5768780" y="3940682"/>
            <a:chExt cx="259453" cy="3409950"/>
          </a:xfrm>
        </p:grpSpPr>
        <p:sp>
          <p:nvSpPr>
            <p:cNvPr id="4" name="Freeform 4"/>
            <p:cNvSpPr/>
            <p:nvPr/>
          </p:nvSpPr>
          <p:spPr>
            <a:xfrm>
              <a:off x="5768780" y="3940682"/>
              <a:ext cx="259453" cy="3409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6717559" y="-632442"/>
            <a:ext cx="1181100" cy="2286000"/>
            <a:chOff x="6717559" y="-632442"/>
            <a:chExt cx="1181100" cy="2286000"/>
          </a:xfrm>
        </p:grpSpPr>
        <p:sp>
          <p:nvSpPr>
            <p:cNvPr id="6" name="Freeform 6"/>
            <p:cNvSpPr/>
            <p:nvPr/>
          </p:nvSpPr>
          <p:spPr>
            <a:xfrm>
              <a:off x="6717559" y="-632442"/>
              <a:ext cx="1181100" cy="228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21600000">
            <a:off x="3969131" y="-6296"/>
            <a:ext cx="4005597" cy="5649328"/>
            <a:chOff x="3969131" y="-6296"/>
            <a:chExt cx="4005597" cy="5649328"/>
          </a:xfrm>
        </p:grpSpPr>
        <p:sp>
          <p:nvSpPr>
            <p:cNvPr id="8" name="Freeform 8"/>
            <p:cNvSpPr/>
            <p:nvPr/>
          </p:nvSpPr>
          <p:spPr>
            <a:xfrm>
              <a:off x="3969131" y="-6296"/>
              <a:ext cx="4005597" cy="564932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385" t="607" r="8323" b="161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 rot="21600000">
            <a:off x="438150" y="1090236"/>
            <a:ext cx="4998300" cy="156210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In a Moment</a:t>
            </a:r>
          </a:p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Your Life</a:t>
            </a:r>
          </a:p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8695D4">
                    <a:alpha val="100000"/>
                  </a:srgbClr>
                </a:solidFill>
                <a:latin typeface="Poppins"/>
              </a:rPr>
              <a:t>Can Change</a:t>
            </a:r>
          </a:p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8695D4">
                    <a:alpha val="100000"/>
                  </a:srgbClr>
                </a:solidFill>
                <a:latin typeface="Poppins"/>
              </a:rPr>
              <a:t> 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8695D4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2"/>
          <p:cNvSpPr txBox="1"/>
          <p:nvPr/>
        </p:nvSpPr>
        <p:spPr>
          <a:xfrm rot="21600000">
            <a:off x="619125" y="3914770"/>
            <a:ext cx="14645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History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619125" y="4105270"/>
            <a:ext cx="4826850" cy="11525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365"/>
              </a:lnSpc>
            </a:pPr>
            <a:r>
              <a:rPr lang="en-US" sz="1050" b="0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Founded by breast cancer survivor,</a:t>
            </a:r>
          </a:p>
          <a:p>
            <a:pPr algn="l">
              <a:lnSpc>
                <a:spcPts val="1365"/>
              </a:lnSpc>
            </a:pPr>
            <a:r>
              <a:rPr lang="en-US" sz="1050" b="0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Jeanine Patten-Coble in 2010</a:t>
            </a:r>
          </a:p>
          <a:p>
            <a:pPr algn="l">
              <a:lnSpc>
                <a:spcPts val="1365"/>
              </a:lnSpc>
            </a:pPr>
            <a:r>
              <a:rPr lang="en-US" sz="1050" b="0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Have served thousands of families to date</a:t>
            </a:r>
          </a:p>
          <a:p>
            <a:pPr algn="l">
              <a:lnSpc>
                <a:spcPts val="1365"/>
              </a:lnSpc>
            </a:pPr>
            <a:r>
              <a:rPr lang="en-US" sz="1050" b="0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Headquartered in Burlington, NC</a:t>
            </a:r>
          </a:p>
          <a:p>
            <a:pPr algn="l">
              <a:lnSpc>
                <a:spcPts val="1365"/>
              </a:lnSpc>
            </a:pPr>
            <a:endParaRPr lang="en-US" sz="1050" b="0" i="0" spc="75" dirty="0">
              <a:solidFill>
                <a:srgbClr val="273A64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1365"/>
              </a:lnSpc>
            </a:pPr>
            <a:endParaRPr lang="en-US" sz="1050" b="0" i="0" spc="75" dirty="0">
              <a:solidFill>
                <a:srgbClr val="273A64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1365"/>
              </a:lnSpc>
            </a:pPr>
            <a:endParaRPr lang="en-US" sz="1050" b="0" i="0" spc="75" dirty="0">
              <a:solidFill>
                <a:srgbClr val="273A64">
                  <a:alpha val="100000"/>
                </a:srgbClr>
              </a:solidFill>
              <a:latin typeface="Nunito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-52388" y="4786313"/>
            <a:ext cx="800100" cy="8477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809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1337">
            <a:off x="6958827" y="5086020"/>
            <a:ext cx="238125" cy="1104916"/>
            <a:chOff x="6958827" y="5086020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6958827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-80963" y="4719638"/>
            <a:ext cx="800100" cy="847725"/>
          </a:xfrm>
          <a:prstGeom prst="rect">
            <a:avLst/>
          </a:prstGeom>
        </p:spPr>
      </p:pic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8695D4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57000"/>
          </a:blip>
          <a:srcRect/>
          <a:stretch>
            <a:fillRect/>
          </a:stretch>
        </p:blipFill>
        <p:spPr>
          <a:xfrm rot="21600000">
            <a:off x="919163" y="742950"/>
            <a:ext cx="6096000" cy="45720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21600000">
            <a:off x="994404" y="742950"/>
            <a:ext cx="2971800" cy="2562225"/>
            <a:chOff x="994404" y="742950"/>
            <a:chExt cx="2971800" cy="2562225"/>
          </a:xfrm>
        </p:grpSpPr>
        <p:sp>
          <p:nvSpPr>
            <p:cNvPr id="13" name="Freeform 13"/>
            <p:cNvSpPr/>
            <p:nvPr/>
          </p:nvSpPr>
          <p:spPr>
            <a:xfrm>
              <a:off x="994404" y="742950"/>
              <a:ext cx="2971800" cy="25622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37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651494" y="104775"/>
            <a:ext cx="4295775" cy="838200"/>
            <a:chOff x="651494" y="104775"/>
            <a:chExt cx="4295775" cy="838200"/>
          </a:xfrm>
        </p:grpSpPr>
        <p:sp>
          <p:nvSpPr>
            <p:cNvPr id="15" name="Freeform 15"/>
            <p:cNvSpPr/>
            <p:nvPr/>
          </p:nvSpPr>
          <p:spPr>
            <a:xfrm>
              <a:off x="651494" y="104775"/>
              <a:ext cx="4295775" cy="838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C5EB">
                <a:alpha val="7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1075514" y="223837"/>
            <a:ext cx="3560025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How we </a:t>
            </a:r>
            <a:r>
              <a:rPr lang="en-US" sz="3750" b="1" i="0" spc="150">
                <a:solidFill>
                  <a:srgbClr val="CA1C86">
                    <a:alpha val="100000"/>
                  </a:srgbClr>
                </a:solidFill>
                <a:latin typeface="Poppins"/>
              </a:rPr>
              <a:t>LOVE</a:t>
            </a:r>
          </a:p>
        </p:txBody>
      </p:sp>
      <p:grpSp>
        <p:nvGrpSpPr>
          <p:cNvPr id="19" name="Group 19"/>
          <p:cNvGrpSpPr/>
          <p:nvPr/>
        </p:nvGrpSpPr>
        <p:grpSpPr>
          <a:xfrm rot="21600000">
            <a:off x="791655" y="4946704"/>
            <a:ext cx="6819900" cy="914400"/>
            <a:chOff x="791655" y="4946704"/>
            <a:chExt cx="6819900" cy="914400"/>
          </a:xfrm>
        </p:grpSpPr>
        <p:sp>
          <p:nvSpPr>
            <p:cNvPr id="18" name="Freeform 18"/>
            <p:cNvSpPr/>
            <p:nvPr/>
          </p:nvSpPr>
          <p:spPr>
            <a:xfrm>
              <a:off x="791655" y="4946704"/>
              <a:ext cx="6819900" cy="914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 rot="21600000">
            <a:off x="1076325" y="1019170"/>
            <a:ext cx="1407375" cy="1619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350" b="1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Our Mission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1076325" y="1228720"/>
            <a:ext cx="2721825" cy="202882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048"/>
              </a:lnSpc>
            </a:pPr>
            <a:r>
              <a:rPr lang="en-US" sz="1575" b="1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Put a huge loving embrace around families as they are going through the physically, socially, emotionally and financially draining cancer journey.  Give each family a renewed sense of</a:t>
            </a:r>
            <a:r>
              <a:rPr lang="en-US" sz="1575" b="1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 </a:t>
            </a:r>
            <a:r>
              <a:rPr lang="en-US" sz="1575" b="1" i="0" spc="75">
                <a:solidFill>
                  <a:srgbClr val="CA1C86">
                    <a:alpha val="100000"/>
                  </a:srgbClr>
                </a:solidFill>
                <a:latin typeface="Nunito"/>
              </a:rPr>
              <a:t>HOPE</a:t>
            </a:r>
            <a:r>
              <a:rPr lang="en-US" sz="1575" b="1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!</a:t>
            </a:r>
          </a:p>
        </p:txBody>
      </p:sp>
      <p:sp>
        <p:nvSpPr>
          <p:cNvPr id="22" name="TextBox 22"/>
          <p:cNvSpPr txBox="1"/>
          <p:nvPr/>
        </p:nvSpPr>
        <p:spPr>
          <a:xfrm rot="21600000">
            <a:off x="752475" y="5033963"/>
            <a:ext cx="6255600" cy="10668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ctr">
              <a:lnSpc>
                <a:spcPts val="2100"/>
              </a:lnSpc>
            </a:pPr>
            <a:r>
              <a:rPr lang="en-US" sz="2100" b="0" i="1" spc="0">
                <a:solidFill>
                  <a:srgbClr val="FFFFFF">
                    <a:alpha val="100000"/>
                  </a:srgbClr>
                </a:solidFill>
                <a:latin typeface="Glegoo"/>
              </a:rPr>
              <a:t>"Spread </a:t>
            </a:r>
            <a:r>
              <a:rPr lang="en-US" sz="2100" b="1" i="1" spc="0">
                <a:solidFill>
                  <a:srgbClr val="CA1C86">
                    <a:alpha val="100000"/>
                  </a:srgbClr>
                </a:solidFill>
                <a:latin typeface="Glegoo"/>
              </a:rPr>
              <a:t>LOVE</a:t>
            </a:r>
            <a:r>
              <a:rPr lang="en-US" sz="2100" b="1" i="1" spc="0">
                <a:solidFill>
                  <a:srgbClr val="FFFFFF">
                    <a:alpha val="100000"/>
                  </a:srgbClr>
                </a:solidFill>
                <a:latin typeface="Glegoo"/>
              </a:rPr>
              <a:t> </a:t>
            </a:r>
            <a:r>
              <a:rPr lang="en-US" sz="2100" b="0" i="1" spc="0">
                <a:solidFill>
                  <a:srgbClr val="FFFFFF">
                    <a:alpha val="100000"/>
                  </a:srgbClr>
                </a:solidFill>
                <a:latin typeface="Glegoo"/>
              </a:rPr>
              <a:t>every-where you go. Let no one ever come to you without leaving </a:t>
            </a:r>
            <a:r>
              <a:rPr lang="en-US" sz="2100" b="1" i="1" spc="0">
                <a:solidFill>
                  <a:srgbClr val="CA1C86">
                    <a:alpha val="100000"/>
                  </a:srgbClr>
                </a:solidFill>
                <a:latin typeface="Glegoo"/>
              </a:rPr>
              <a:t>HAPPIER</a:t>
            </a:r>
            <a:r>
              <a:rPr lang="en-US" sz="2100" b="0" i="1" spc="0">
                <a:solidFill>
                  <a:srgbClr val="FFFFFF">
                    <a:alpha val="100000"/>
                  </a:srgbClr>
                </a:solidFill>
                <a:latin typeface="Glegoo"/>
              </a:rPr>
              <a:t>."</a:t>
            </a:r>
          </a:p>
          <a:p>
            <a:pPr algn="ctr">
              <a:lnSpc>
                <a:spcPts val="2100"/>
              </a:lnSpc>
            </a:pPr>
            <a:br>
              <a:rPr lang="en-US" sz="2100" b="1" dirty="0"/>
            </a:br>
            <a:endParaRPr lang="en-US" sz="2100" b="1" dirty="0"/>
          </a:p>
        </p:txBody>
      </p:sp>
      <p:sp>
        <p:nvSpPr>
          <p:cNvPr id="23" name="TextBox 23"/>
          <p:cNvSpPr txBox="1"/>
          <p:nvPr/>
        </p:nvSpPr>
        <p:spPr>
          <a:xfrm rot="21600000">
            <a:off x="6524625" y="5572125"/>
            <a:ext cx="1721700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50"/>
              </a:lnSpc>
            </a:pPr>
            <a:r>
              <a:rPr lang="en-US" sz="105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Mother Teresa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0799300">
            <a:off x="-2857" y="22137"/>
            <a:ext cx="443571" cy="2166757"/>
            <a:chOff x="-2857" y="22137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-2857" y="22137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16199300">
            <a:off x="773198" y="-771539"/>
            <a:ext cx="426527" cy="1979116"/>
            <a:chOff x="773198" y="-771539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73198" y="-771539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3413744" y="-142504"/>
            <a:ext cx="4038600" cy="5057404"/>
            <a:chOff x="3413744" y="381000"/>
            <a:chExt cx="4038600" cy="4533900"/>
          </a:xfrm>
        </p:grpSpPr>
        <p:sp>
          <p:nvSpPr>
            <p:cNvPr id="6" name="Freeform 6"/>
            <p:cNvSpPr/>
            <p:nvPr/>
          </p:nvSpPr>
          <p:spPr>
            <a:xfrm>
              <a:off x="3413744" y="381000"/>
              <a:ext cx="4038600" cy="45339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C5EB">
                <a:alpha val="7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1337">
            <a:off x="7440018" y="4500317"/>
            <a:ext cx="247640" cy="1209674"/>
            <a:chOff x="7440018" y="4500317"/>
            <a:chExt cx="247640" cy="1209674"/>
          </a:xfrm>
        </p:grpSpPr>
        <p:sp>
          <p:nvSpPr>
            <p:cNvPr id="8" name="Freeform 8"/>
            <p:cNvSpPr/>
            <p:nvPr/>
          </p:nvSpPr>
          <p:spPr>
            <a:xfrm>
              <a:off x="7440018" y="45003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1337">
            <a:off x="7015977" y="5047920"/>
            <a:ext cx="238125" cy="1104916"/>
            <a:chOff x="7015977" y="5047920"/>
            <a:chExt cx="238125" cy="1104916"/>
          </a:xfrm>
        </p:grpSpPr>
        <p:sp>
          <p:nvSpPr>
            <p:cNvPr id="10" name="Freeform 10"/>
            <p:cNvSpPr/>
            <p:nvPr/>
          </p:nvSpPr>
          <p:spPr>
            <a:xfrm>
              <a:off x="7015977" y="50479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3773439" y="119062"/>
            <a:ext cx="3741000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Week-Long Retreats!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-353096" y="1240061"/>
            <a:ext cx="3048000" cy="45720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21600000">
            <a:off x="3619500" y="1200145"/>
            <a:ext cx="3741000" cy="43148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Orange Beach, AL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Scottsdale and Sedona, AZ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Lake Tahoe</a:t>
            </a:r>
            <a:r>
              <a:rPr lang="en-US" sz="1275" b="1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 and</a:t>
            </a: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 Pismo/ Avila, CA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Estes Park, CO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Niantic, CT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New Smyrna Beach and Key West, FL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 Blue Ridge, GA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Ocean City, MD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Grand Haven and Manistee, MI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Carolina Beach, Topsail, Emerald Isle, Oak Island and Outer Banks, NC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Myrtle Beach, SC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St. John, US Virgin Islands </a:t>
            </a:r>
          </a:p>
          <a:p>
            <a:pPr algn="l">
              <a:lnSpc>
                <a:spcPts val="2040"/>
              </a:lnSpc>
            </a:pPr>
            <a:r>
              <a:rPr lang="en-US" sz="1275" b="1" i="0" spc="75" dirty="0">
                <a:solidFill>
                  <a:srgbClr val="273A64">
                    <a:alpha val="100000"/>
                  </a:srgbClr>
                </a:solidFill>
                <a:latin typeface="Nunito"/>
              </a:rPr>
              <a:t>Manual Antonio, Costa Rica</a:t>
            </a:r>
          </a:p>
          <a:p>
            <a:pPr algn="l">
              <a:lnSpc>
                <a:spcPts val="2040"/>
              </a:lnSpc>
            </a:pPr>
            <a:endParaRPr lang="en-US" sz="1275" b="1" i="0" spc="75" dirty="0">
              <a:solidFill>
                <a:srgbClr val="273A64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2040"/>
              </a:lnSpc>
            </a:pPr>
            <a:endParaRPr lang="en-US" sz="1275" b="1" i="0" spc="75" dirty="0">
              <a:solidFill>
                <a:srgbClr val="273A64">
                  <a:alpha val="100000"/>
                </a:srgbClr>
              </a:solidFill>
              <a:latin typeface="Nunito"/>
            </a:endParaRPr>
          </a:p>
          <a:p>
            <a:pPr algn="l">
              <a:lnSpc>
                <a:spcPts val="2040"/>
              </a:lnSpc>
            </a:pPr>
            <a:endParaRPr lang="en-US" sz="1275" b="1" i="0" spc="75" dirty="0">
              <a:solidFill>
                <a:srgbClr val="273A64">
                  <a:alpha val="100000"/>
                </a:srgbClr>
              </a:solidFill>
              <a:latin typeface="Nunito"/>
            </a:endParaRPr>
          </a:p>
        </p:txBody>
      </p:sp>
      <p:sp>
        <p:nvSpPr>
          <p:cNvPr id="17" name="TextBox 17"/>
          <p:cNvSpPr txBox="1"/>
          <p:nvPr/>
        </p:nvSpPr>
        <p:spPr>
          <a:xfrm rot="21600000">
            <a:off x="2466072" y="4932662"/>
            <a:ext cx="5097766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9-22 </a:t>
            </a:r>
            <a:r>
              <a:rPr lang="en-US" sz="3750" b="1" i="0" spc="150" dirty="0">
                <a:solidFill>
                  <a:srgbClr val="CA1C86">
                    <a:alpha val="100000"/>
                  </a:srgbClr>
                </a:solidFill>
                <a:latin typeface="Poppins"/>
              </a:rPr>
              <a:t>FAMILIES </a:t>
            </a:r>
            <a:r>
              <a:rPr lang="en-US" sz="3750" b="1" i="0" spc="15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each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730218" y="2415902"/>
            <a:ext cx="7591425" cy="2609850"/>
            <a:chOff x="756084" y="2614613"/>
            <a:chExt cx="7591425" cy="2609850"/>
          </a:xfrm>
        </p:grpSpPr>
        <p:sp>
          <p:nvSpPr>
            <p:cNvPr id="2" name="Freeform 2"/>
            <p:cNvSpPr/>
            <p:nvPr/>
          </p:nvSpPr>
          <p:spPr>
            <a:xfrm>
              <a:off x="756084" y="2614613"/>
              <a:ext cx="7591425" cy="26098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95D4">
                <a:alpha val="52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485775" y="1966913"/>
            <a:ext cx="3781425" cy="3743325"/>
            <a:chOff x="485775" y="1966913"/>
            <a:chExt cx="3781425" cy="3743325"/>
          </a:xfrm>
        </p:grpSpPr>
        <p:sp>
          <p:nvSpPr>
            <p:cNvPr id="4" name="Freeform 4"/>
            <p:cNvSpPr/>
            <p:nvPr/>
          </p:nvSpPr>
          <p:spPr>
            <a:xfrm>
              <a:off x="485775" y="1966913"/>
              <a:ext cx="3781425" cy="37433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97000"/>
              </a:srgbClr>
            </a:solidFill>
          </p:spPr>
        </p:sp>
      </p:grpSp>
      <p:cxnSp>
        <p:nvCxnSpPr>
          <p:cNvPr id="6" name="Straight Connector 6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8695D4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8"/>
          <p:cNvGrpSpPr/>
          <p:nvPr/>
        </p:nvGrpSpPr>
        <p:grpSpPr>
          <a:xfrm rot="21600000">
            <a:off x="7021005" y="4984804"/>
            <a:ext cx="714375" cy="733425"/>
            <a:chOff x="7021005" y="4984804"/>
            <a:chExt cx="714375" cy="733425"/>
          </a:xfrm>
        </p:grpSpPr>
        <p:sp>
          <p:nvSpPr>
            <p:cNvPr id="7" name="Freeform 7"/>
            <p:cNvSpPr/>
            <p:nvPr/>
          </p:nvSpPr>
          <p:spPr>
            <a:xfrm>
              <a:off x="7021005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-91813" y="-148101"/>
            <a:ext cx="4352925" cy="5867400"/>
            <a:chOff x="-91813" y="-148101"/>
            <a:chExt cx="4352925" cy="5867400"/>
          </a:xfrm>
        </p:grpSpPr>
        <p:sp>
          <p:nvSpPr>
            <p:cNvPr id="9" name="Freeform 9"/>
            <p:cNvSpPr/>
            <p:nvPr/>
          </p:nvSpPr>
          <p:spPr>
            <a:xfrm>
              <a:off x="-91813" y="-148101"/>
              <a:ext cx="4352925" cy="5867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 rot="21600000">
            <a:off x="295275" y="246062"/>
            <a:ext cx="3379050" cy="8001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ctr">
              <a:lnSpc>
                <a:spcPts val="2100"/>
              </a:lnSpc>
            </a:pPr>
            <a:r>
              <a:rPr lang="en-US" sz="2100" b="1" i="0" spc="0">
                <a:solidFill>
                  <a:srgbClr val="FFCCE7">
                    <a:alpha val="100000"/>
                  </a:srgbClr>
                </a:solidFill>
                <a:latin typeface="Montserrat"/>
              </a:rPr>
              <a:t>Empowering Group Activities in each </a:t>
            </a:r>
          </a:p>
          <a:p>
            <a:pPr algn="ctr">
              <a:lnSpc>
                <a:spcPts val="2100"/>
              </a:lnSpc>
            </a:pPr>
            <a:r>
              <a:rPr lang="en-US" sz="2100" b="1" i="0" spc="0">
                <a:solidFill>
                  <a:srgbClr val="FFCCE7">
                    <a:alpha val="100000"/>
                  </a:srgbClr>
                </a:solidFill>
                <a:latin typeface="Montserrat"/>
              </a:rPr>
              <a:t>week-long retreat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-161925" y="1665287"/>
            <a:ext cx="4483950" cy="5334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ctr">
              <a:lnSpc>
                <a:spcPts val="2100"/>
              </a:lnSpc>
            </a:pPr>
            <a:r>
              <a:rPr lang="en-US" sz="2100" b="1" i="0" spc="0">
                <a:solidFill>
                  <a:srgbClr val="FFCCE7">
                    <a:alpha val="100000"/>
                  </a:srgbClr>
                </a:solidFill>
                <a:latin typeface="Montserrat"/>
              </a:rPr>
              <a:t>Activities focus on all</a:t>
            </a:r>
          </a:p>
          <a:p>
            <a:pPr algn="ctr">
              <a:lnSpc>
                <a:spcPts val="2100"/>
              </a:lnSpc>
            </a:pPr>
            <a:r>
              <a:rPr lang="en-US" sz="2100" b="1" i="0" spc="0">
                <a:solidFill>
                  <a:srgbClr val="FFCCE7">
                    <a:alpha val="100000"/>
                  </a:srgbClr>
                </a:solidFill>
                <a:latin typeface="Montserrat"/>
              </a:rPr>
              <a:t> members of the family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447675" y="3170237"/>
            <a:ext cx="3283800" cy="133350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175"/>
              </a:lnSpc>
            </a:pPr>
            <a:r>
              <a:rPr lang="en-US" sz="2175" b="1" i="1" spc="0" dirty="0">
                <a:solidFill>
                  <a:srgbClr val="FFFFFF">
                    <a:alpha val="100000"/>
                  </a:srgbClr>
                </a:solidFill>
                <a:latin typeface="Lato"/>
              </a:rPr>
              <a:t>"Our Little Pink retreat was a miracle all wrapped up in a big pink bow! My family and I will always hold this place dear to our hearts."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4400550" y="2714625"/>
            <a:ext cx="3150450" cy="1019175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ctr">
              <a:lnSpc>
                <a:spcPts val="2025"/>
              </a:lnSpc>
            </a:pPr>
            <a:r>
              <a:rPr lang="en-US" sz="2025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Average age </a:t>
            </a:r>
          </a:p>
          <a:p>
            <a:pPr algn="ctr">
              <a:lnSpc>
                <a:spcPts val="2025"/>
              </a:lnSpc>
            </a:pPr>
            <a:r>
              <a:rPr lang="en-US" sz="2025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of breast </a:t>
            </a:r>
          </a:p>
          <a:p>
            <a:pPr algn="ctr">
              <a:lnSpc>
                <a:spcPts val="2025"/>
              </a:lnSpc>
            </a:pPr>
            <a:r>
              <a:rPr lang="en-US" sz="2025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cancer patient </a:t>
            </a:r>
          </a:p>
          <a:p>
            <a:pPr algn="ctr">
              <a:lnSpc>
                <a:spcPts val="2025"/>
              </a:lnSpc>
            </a:pPr>
            <a:r>
              <a:rPr lang="en-US" sz="2025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attending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3674325" y="1272902"/>
            <a:ext cx="4579200" cy="1143000"/>
          </a:xfrm>
          <a:prstGeom prst="rect">
            <a:avLst/>
          </a:prstGeom>
        </p:spPr>
        <p:txBody>
          <a:bodyPr lIns="0" tIns="129600" rIns="0" bIns="0" rtlCol="0" anchor="t"/>
          <a:lstStyle/>
          <a:p>
            <a:pPr algn="ctr">
              <a:lnSpc>
                <a:spcPts val="9075"/>
              </a:lnSpc>
            </a:pPr>
            <a:r>
              <a:rPr lang="en-US" sz="9075" b="1" i="0" spc="0" dirty="0">
                <a:solidFill>
                  <a:srgbClr val="CD298B">
                    <a:alpha val="100000"/>
                  </a:srgbClr>
                </a:solidFill>
                <a:latin typeface="Luckiest Guy"/>
              </a:rPr>
              <a:t>39</a:t>
            </a:r>
          </a:p>
        </p:txBody>
      </p:sp>
      <p:cxnSp>
        <p:nvCxnSpPr>
          <p:cNvPr id="16" name="Straight Connector 16"/>
          <p:cNvCxnSpPr>
            <a:cxnSpLocks/>
          </p:cNvCxnSpPr>
          <p:nvPr/>
        </p:nvCxnSpPr>
        <p:spPr>
          <a:xfrm rot="10806442">
            <a:off x="490587" y="1344346"/>
            <a:ext cx="3019437" cy="0"/>
          </a:xfrm>
          <a:prstGeom prst="line">
            <a:avLst/>
          </a:prstGeom>
          <a:ln w="22860">
            <a:solidFill>
              <a:srgbClr val="8695D4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82288" y="271025"/>
            <a:ext cx="7419975" cy="1600200"/>
            <a:chOff x="-82288" y="271025"/>
            <a:chExt cx="7419975" cy="1600200"/>
          </a:xfrm>
        </p:grpSpPr>
        <p:sp>
          <p:nvSpPr>
            <p:cNvPr id="2" name="Freeform 2"/>
            <p:cNvSpPr/>
            <p:nvPr/>
          </p:nvSpPr>
          <p:spPr>
            <a:xfrm>
              <a:off x="-82288" y="271025"/>
              <a:ext cx="7419975" cy="1600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C5EB">
                <a:alpha val="43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112992" y="603304"/>
            <a:ext cx="7074750" cy="103822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r">
              <a:lnSpc>
                <a:spcPts val="4125"/>
              </a:lnSpc>
            </a:pP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A structure that leverages</a:t>
            </a:r>
            <a:r>
              <a:rPr lang="en-US" sz="3750" b="1" i="0" spc="150">
                <a:solidFill>
                  <a:srgbClr val="CA1C86">
                    <a:alpha val="100000"/>
                  </a:srgbClr>
                </a:solidFill>
                <a:latin typeface="Poppins"/>
              </a:rPr>
              <a:t> existing compassion</a:t>
            </a: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 </a:t>
            </a:r>
          </a:p>
        </p:txBody>
      </p:sp>
      <p:grpSp>
        <p:nvGrpSpPr>
          <p:cNvPr id="6" name="Group 6"/>
          <p:cNvGrpSpPr/>
          <p:nvPr/>
        </p:nvGrpSpPr>
        <p:grpSpPr>
          <a:xfrm rot="21600000">
            <a:off x="6897180" y="5013379"/>
            <a:ext cx="714375" cy="733425"/>
            <a:chOff x="6897180" y="5013379"/>
            <a:chExt cx="714375" cy="733425"/>
          </a:xfrm>
        </p:grpSpPr>
        <p:sp>
          <p:nvSpPr>
            <p:cNvPr id="5" name="Freeform 5"/>
            <p:cNvSpPr/>
            <p:nvPr/>
          </p:nvSpPr>
          <p:spPr>
            <a:xfrm>
              <a:off x="6897180" y="50133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16201337">
            <a:off x="6883240" y="-131411"/>
            <a:ext cx="323595" cy="1126153"/>
            <a:chOff x="6883240" y="-131411"/>
            <a:chExt cx="323595" cy="1126153"/>
          </a:xfrm>
        </p:grpSpPr>
        <p:sp>
          <p:nvSpPr>
            <p:cNvPr id="7" name="Freeform 7"/>
            <p:cNvSpPr/>
            <p:nvPr/>
          </p:nvSpPr>
          <p:spPr>
            <a:xfrm>
              <a:off x="6883240" y="-131411"/>
              <a:ext cx="323595" cy="112615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1337">
            <a:off x="7297331" y="282821"/>
            <a:ext cx="323595" cy="996715"/>
            <a:chOff x="7297331" y="282821"/>
            <a:chExt cx="323595" cy="996715"/>
          </a:xfrm>
        </p:grpSpPr>
        <p:sp>
          <p:nvSpPr>
            <p:cNvPr id="9" name="Freeform 9"/>
            <p:cNvSpPr/>
            <p:nvPr/>
          </p:nvSpPr>
          <p:spPr>
            <a:xfrm>
              <a:off x="7297331" y="282821"/>
              <a:ext cx="323595" cy="99671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23813" y="1747838"/>
            <a:ext cx="1895475" cy="2028825"/>
            <a:chOff x="23813" y="1747838"/>
            <a:chExt cx="1895475" cy="2028825"/>
          </a:xfrm>
        </p:grpSpPr>
        <p:sp>
          <p:nvSpPr>
            <p:cNvPr id="11" name="Freeform 11"/>
            <p:cNvSpPr/>
            <p:nvPr/>
          </p:nvSpPr>
          <p:spPr>
            <a:xfrm>
              <a:off x="23813" y="1747838"/>
              <a:ext cx="1895475" cy="2028825"/>
            </a:xfrm>
            <a:custGeom>
              <a:avLst/>
              <a:gdLst/>
              <a:ahLst/>
              <a:cxnLst/>
              <a:rect l="0" t="0" r="0" b="0"/>
              <a:pathLst>
                <a:path w="263957" h="304800">
                  <a:moveTo>
                    <a:pt x="131978" y="24060"/>
                  </a:moveTo>
                  <a:lnTo>
                    <a:pt x="243126" y="88230"/>
                  </a:lnTo>
                  <a:lnTo>
                    <a:pt x="243126" y="216570"/>
                  </a:lnTo>
                  <a:lnTo>
                    <a:pt x="131978" y="280740"/>
                  </a:lnTo>
                  <a:lnTo>
                    <a:pt x="20831" y="216570"/>
                  </a:lnTo>
                  <a:lnTo>
                    <a:pt x="20831" y="88230"/>
                  </a:lnTo>
                  <a:lnTo>
                    <a:pt x="131978" y="24060"/>
                  </a:lnTo>
                  <a:moveTo>
                    <a:pt x="131978" y="0"/>
                  </a:moveTo>
                  <a:lnTo>
                    <a:pt x="121558" y="6020"/>
                  </a:lnTo>
                  <a:lnTo>
                    <a:pt x="10420" y="70180"/>
                  </a:lnTo>
                  <a:lnTo>
                    <a:pt x="0" y="76200"/>
                  </a:lnTo>
                  <a:lnTo>
                    <a:pt x="0" y="88230"/>
                  </a:lnTo>
                  <a:lnTo>
                    <a:pt x="0" y="216570"/>
                  </a:lnTo>
                  <a:lnTo>
                    <a:pt x="0" y="228600"/>
                  </a:lnTo>
                  <a:lnTo>
                    <a:pt x="10420" y="234620"/>
                  </a:lnTo>
                  <a:lnTo>
                    <a:pt x="121568" y="298790"/>
                  </a:lnTo>
                  <a:lnTo>
                    <a:pt x="131978" y="304800"/>
                  </a:lnTo>
                  <a:lnTo>
                    <a:pt x="142399" y="298780"/>
                  </a:lnTo>
                  <a:lnTo>
                    <a:pt x="253546" y="234610"/>
                  </a:lnTo>
                  <a:lnTo>
                    <a:pt x="263957" y="228600"/>
                  </a:lnTo>
                  <a:lnTo>
                    <a:pt x="263957" y="216570"/>
                  </a:lnTo>
                  <a:lnTo>
                    <a:pt x="263957" y="88230"/>
                  </a:lnTo>
                  <a:lnTo>
                    <a:pt x="263957" y="76200"/>
                  </a:lnTo>
                  <a:lnTo>
                    <a:pt x="253536" y="70180"/>
                  </a:lnTo>
                  <a:lnTo>
                    <a:pt x="142399" y="6020"/>
                  </a:lnTo>
                  <a:lnTo>
                    <a:pt x="131978" y="0"/>
                  </a:lnTo>
                  <a:lnTo>
                    <a:pt x="131978" y="0"/>
                  </a:lnTo>
                  <a:close/>
                </a:path>
              </a:pathLst>
            </a:custGeom>
            <a:solidFill>
              <a:srgbClr val="CD298B">
                <a:alpha val="100000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 rot="21600000">
            <a:off x="-90488" y="2395538"/>
            <a:ext cx="2150325" cy="60960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Retreat</a:t>
            </a:r>
          </a:p>
          <a:p>
            <a:pPr algn="ctr">
              <a:lnSpc>
                <a:spcPts val="2475"/>
              </a:lnSpc>
            </a:pPr>
            <a:r>
              <a:rPr lang="en-US" sz="2475" b="1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Location</a:t>
            </a:r>
          </a:p>
        </p:txBody>
      </p:sp>
      <p:grpSp>
        <p:nvGrpSpPr>
          <p:cNvPr id="15" name="Group 15"/>
          <p:cNvGrpSpPr/>
          <p:nvPr/>
        </p:nvGrpSpPr>
        <p:grpSpPr>
          <a:xfrm rot="21600000">
            <a:off x="2071688" y="2300288"/>
            <a:ext cx="1543050" cy="1476375"/>
            <a:chOff x="2071688" y="2300288"/>
            <a:chExt cx="1543050" cy="1476375"/>
          </a:xfrm>
        </p:grpSpPr>
        <p:sp>
          <p:nvSpPr>
            <p:cNvPr id="14" name="Freeform 14"/>
            <p:cNvSpPr/>
            <p:nvPr/>
          </p:nvSpPr>
          <p:spPr>
            <a:xfrm>
              <a:off x="2071688" y="2300288"/>
              <a:ext cx="1543050" cy="1476375"/>
            </a:xfrm>
            <a:custGeom>
              <a:avLst/>
              <a:gdLst/>
              <a:ahLst/>
              <a:cxnLst/>
              <a:rect l="0" t="0" r="0" b="0"/>
              <a:pathLst>
                <a:path w="263957" h="304800">
                  <a:moveTo>
                    <a:pt x="131978" y="24060"/>
                  </a:moveTo>
                  <a:lnTo>
                    <a:pt x="243126" y="88230"/>
                  </a:lnTo>
                  <a:lnTo>
                    <a:pt x="243126" y="216570"/>
                  </a:lnTo>
                  <a:lnTo>
                    <a:pt x="131978" y="280740"/>
                  </a:lnTo>
                  <a:lnTo>
                    <a:pt x="20831" y="216570"/>
                  </a:lnTo>
                  <a:lnTo>
                    <a:pt x="20831" y="88230"/>
                  </a:lnTo>
                  <a:lnTo>
                    <a:pt x="131978" y="24060"/>
                  </a:lnTo>
                  <a:moveTo>
                    <a:pt x="131978" y="0"/>
                  </a:moveTo>
                  <a:lnTo>
                    <a:pt x="121558" y="6020"/>
                  </a:lnTo>
                  <a:lnTo>
                    <a:pt x="10420" y="70180"/>
                  </a:lnTo>
                  <a:lnTo>
                    <a:pt x="0" y="76200"/>
                  </a:lnTo>
                  <a:lnTo>
                    <a:pt x="0" y="88230"/>
                  </a:lnTo>
                  <a:lnTo>
                    <a:pt x="0" y="216570"/>
                  </a:lnTo>
                  <a:lnTo>
                    <a:pt x="0" y="228600"/>
                  </a:lnTo>
                  <a:lnTo>
                    <a:pt x="10420" y="234620"/>
                  </a:lnTo>
                  <a:lnTo>
                    <a:pt x="121568" y="298790"/>
                  </a:lnTo>
                  <a:lnTo>
                    <a:pt x="131978" y="304800"/>
                  </a:lnTo>
                  <a:lnTo>
                    <a:pt x="142399" y="298780"/>
                  </a:lnTo>
                  <a:lnTo>
                    <a:pt x="253546" y="234610"/>
                  </a:lnTo>
                  <a:lnTo>
                    <a:pt x="263957" y="228600"/>
                  </a:lnTo>
                  <a:lnTo>
                    <a:pt x="263957" y="216570"/>
                  </a:lnTo>
                  <a:lnTo>
                    <a:pt x="263957" y="88230"/>
                  </a:lnTo>
                  <a:lnTo>
                    <a:pt x="263957" y="76200"/>
                  </a:lnTo>
                  <a:lnTo>
                    <a:pt x="253536" y="70180"/>
                  </a:lnTo>
                  <a:lnTo>
                    <a:pt x="142399" y="6020"/>
                  </a:lnTo>
                  <a:lnTo>
                    <a:pt x="131978" y="0"/>
                  </a:lnTo>
                  <a:lnTo>
                    <a:pt x="131978" y="0"/>
                  </a:lnTo>
                  <a:close/>
                </a:path>
              </a:pathLst>
            </a:custGeom>
            <a:solidFill>
              <a:srgbClr val="2C3C74">
                <a:alpha val="10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21600000">
            <a:off x="1252538" y="3567113"/>
            <a:ext cx="1543050" cy="1476375"/>
            <a:chOff x="1252538" y="3567113"/>
            <a:chExt cx="1543050" cy="1476375"/>
          </a:xfrm>
        </p:grpSpPr>
        <p:sp>
          <p:nvSpPr>
            <p:cNvPr id="16" name="Freeform 16"/>
            <p:cNvSpPr/>
            <p:nvPr/>
          </p:nvSpPr>
          <p:spPr>
            <a:xfrm>
              <a:off x="1252538" y="3567113"/>
              <a:ext cx="1543050" cy="1476375"/>
            </a:xfrm>
            <a:custGeom>
              <a:avLst/>
              <a:gdLst/>
              <a:ahLst/>
              <a:cxnLst/>
              <a:rect l="0" t="0" r="0" b="0"/>
              <a:pathLst>
                <a:path w="263957" h="304800">
                  <a:moveTo>
                    <a:pt x="131978" y="24060"/>
                  </a:moveTo>
                  <a:lnTo>
                    <a:pt x="243126" y="88230"/>
                  </a:lnTo>
                  <a:lnTo>
                    <a:pt x="243126" y="216570"/>
                  </a:lnTo>
                  <a:lnTo>
                    <a:pt x="131978" y="280740"/>
                  </a:lnTo>
                  <a:lnTo>
                    <a:pt x="20831" y="216570"/>
                  </a:lnTo>
                  <a:lnTo>
                    <a:pt x="20831" y="88230"/>
                  </a:lnTo>
                  <a:lnTo>
                    <a:pt x="131978" y="24060"/>
                  </a:lnTo>
                  <a:moveTo>
                    <a:pt x="131978" y="0"/>
                  </a:moveTo>
                  <a:lnTo>
                    <a:pt x="121558" y="6020"/>
                  </a:lnTo>
                  <a:lnTo>
                    <a:pt x="10420" y="70180"/>
                  </a:lnTo>
                  <a:lnTo>
                    <a:pt x="0" y="76200"/>
                  </a:lnTo>
                  <a:lnTo>
                    <a:pt x="0" y="88230"/>
                  </a:lnTo>
                  <a:lnTo>
                    <a:pt x="0" y="216570"/>
                  </a:lnTo>
                  <a:lnTo>
                    <a:pt x="0" y="228600"/>
                  </a:lnTo>
                  <a:lnTo>
                    <a:pt x="10420" y="234620"/>
                  </a:lnTo>
                  <a:lnTo>
                    <a:pt x="121568" y="298790"/>
                  </a:lnTo>
                  <a:lnTo>
                    <a:pt x="131978" y="304800"/>
                  </a:lnTo>
                  <a:lnTo>
                    <a:pt x="142399" y="298780"/>
                  </a:lnTo>
                  <a:lnTo>
                    <a:pt x="253546" y="234610"/>
                  </a:lnTo>
                  <a:lnTo>
                    <a:pt x="263957" y="228600"/>
                  </a:lnTo>
                  <a:lnTo>
                    <a:pt x="263957" y="216570"/>
                  </a:lnTo>
                  <a:lnTo>
                    <a:pt x="263957" y="88230"/>
                  </a:lnTo>
                  <a:lnTo>
                    <a:pt x="263957" y="76200"/>
                  </a:lnTo>
                  <a:lnTo>
                    <a:pt x="253536" y="70180"/>
                  </a:lnTo>
                  <a:lnTo>
                    <a:pt x="142399" y="6020"/>
                  </a:lnTo>
                  <a:lnTo>
                    <a:pt x="131978" y="0"/>
                  </a:lnTo>
                  <a:lnTo>
                    <a:pt x="131978" y="0"/>
                  </a:lnTo>
                  <a:close/>
                </a:path>
              </a:pathLst>
            </a:custGeom>
            <a:solidFill>
              <a:srgbClr val="8695D4">
                <a:alpha val="100000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21600000">
            <a:off x="5491163" y="2300288"/>
            <a:ext cx="1543050" cy="1476375"/>
            <a:chOff x="5491163" y="2300288"/>
            <a:chExt cx="1543050" cy="1476375"/>
          </a:xfrm>
        </p:grpSpPr>
        <p:sp>
          <p:nvSpPr>
            <p:cNvPr id="18" name="Freeform 18"/>
            <p:cNvSpPr/>
            <p:nvPr/>
          </p:nvSpPr>
          <p:spPr>
            <a:xfrm>
              <a:off x="5491163" y="2300288"/>
              <a:ext cx="1543050" cy="1476375"/>
            </a:xfrm>
            <a:custGeom>
              <a:avLst/>
              <a:gdLst/>
              <a:ahLst/>
              <a:cxnLst/>
              <a:rect l="0" t="0" r="0" b="0"/>
              <a:pathLst>
                <a:path w="263957" h="304800">
                  <a:moveTo>
                    <a:pt x="131978" y="24060"/>
                  </a:moveTo>
                  <a:lnTo>
                    <a:pt x="243126" y="88230"/>
                  </a:lnTo>
                  <a:lnTo>
                    <a:pt x="243126" y="216570"/>
                  </a:lnTo>
                  <a:lnTo>
                    <a:pt x="131978" y="280740"/>
                  </a:lnTo>
                  <a:lnTo>
                    <a:pt x="20831" y="216570"/>
                  </a:lnTo>
                  <a:lnTo>
                    <a:pt x="20831" y="88230"/>
                  </a:lnTo>
                  <a:lnTo>
                    <a:pt x="131978" y="24060"/>
                  </a:lnTo>
                  <a:moveTo>
                    <a:pt x="131978" y="0"/>
                  </a:moveTo>
                  <a:lnTo>
                    <a:pt x="121558" y="6020"/>
                  </a:lnTo>
                  <a:lnTo>
                    <a:pt x="10420" y="70180"/>
                  </a:lnTo>
                  <a:lnTo>
                    <a:pt x="0" y="76200"/>
                  </a:lnTo>
                  <a:lnTo>
                    <a:pt x="0" y="88230"/>
                  </a:lnTo>
                  <a:lnTo>
                    <a:pt x="0" y="216570"/>
                  </a:lnTo>
                  <a:lnTo>
                    <a:pt x="0" y="228600"/>
                  </a:lnTo>
                  <a:lnTo>
                    <a:pt x="10420" y="234620"/>
                  </a:lnTo>
                  <a:lnTo>
                    <a:pt x="121568" y="298790"/>
                  </a:lnTo>
                  <a:lnTo>
                    <a:pt x="131978" y="304800"/>
                  </a:lnTo>
                  <a:lnTo>
                    <a:pt x="142399" y="298780"/>
                  </a:lnTo>
                  <a:lnTo>
                    <a:pt x="253546" y="234610"/>
                  </a:lnTo>
                  <a:lnTo>
                    <a:pt x="263957" y="228600"/>
                  </a:lnTo>
                  <a:lnTo>
                    <a:pt x="263957" y="216570"/>
                  </a:lnTo>
                  <a:lnTo>
                    <a:pt x="263957" y="88230"/>
                  </a:lnTo>
                  <a:lnTo>
                    <a:pt x="263957" y="76200"/>
                  </a:lnTo>
                  <a:lnTo>
                    <a:pt x="253536" y="70180"/>
                  </a:lnTo>
                  <a:lnTo>
                    <a:pt x="142399" y="6020"/>
                  </a:lnTo>
                  <a:lnTo>
                    <a:pt x="131978" y="0"/>
                  </a:lnTo>
                  <a:lnTo>
                    <a:pt x="131978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 rot="21600000">
            <a:off x="2957513" y="3529013"/>
            <a:ext cx="1543050" cy="1476375"/>
            <a:chOff x="2957513" y="3529013"/>
            <a:chExt cx="1543050" cy="1476375"/>
          </a:xfrm>
        </p:grpSpPr>
        <p:sp>
          <p:nvSpPr>
            <p:cNvPr id="20" name="Freeform 20"/>
            <p:cNvSpPr/>
            <p:nvPr/>
          </p:nvSpPr>
          <p:spPr>
            <a:xfrm>
              <a:off x="2957513" y="3529013"/>
              <a:ext cx="1543050" cy="1476375"/>
            </a:xfrm>
            <a:custGeom>
              <a:avLst/>
              <a:gdLst/>
              <a:ahLst/>
              <a:cxnLst/>
              <a:rect l="0" t="0" r="0" b="0"/>
              <a:pathLst>
                <a:path w="263957" h="304800">
                  <a:moveTo>
                    <a:pt x="131978" y="24060"/>
                  </a:moveTo>
                  <a:lnTo>
                    <a:pt x="243126" y="88230"/>
                  </a:lnTo>
                  <a:lnTo>
                    <a:pt x="243126" y="216570"/>
                  </a:lnTo>
                  <a:lnTo>
                    <a:pt x="131978" y="280740"/>
                  </a:lnTo>
                  <a:lnTo>
                    <a:pt x="20831" y="216570"/>
                  </a:lnTo>
                  <a:lnTo>
                    <a:pt x="20831" y="88230"/>
                  </a:lnTo>
                  <a:lnTo>
                    <a:pt x="131978" y="24060"/>
                  </a:lnTo>
                  <a:moveTo>
                    <a:pt x="131978" y="0"/>
                  </a:moveTo>
                  <a:lnTo>
                    <a:pt x="121558" y="6020"/>
                  </a:lnTo>
                  <a:lnTo>
                    <a:pt x="10420" y="70180"/>
                  </a:lnTo>
                  <a:lnTo>
                    <a:pt x="0" y="76200"/>
                  </a:lnTo>
                  <a:lnTo>
                    <a:pt x="0" y="88230"/>
                  </a:lnTo>
                  <a:lnTo>
                    <a:pt x="0" y="216570"/>
                  </a:lnTo>
                  <a:lnTo>
                    <a:pt x="0" y="228600"/>
                  </a:lnTo>
                  <a:lnTo>
                    <a:pt x="10420" y="234620"/>
                  </a:lnTo>
                  <a:lnTo>
                    <a:pt x="121568" y="298790"/>
                  </a:lnTo>
                  <a:lnTo>
                    <a:pt x="131978" y="304800"/>
                  </a:lnTo>
                  <a:lnTo>
                    <a:pt x="142399" y="298780"/>
                  </a:lnTo>
                  <a:lnTo>
                    <a:pt x="253546" y="234610"/>
                  </a:lnTo>
                  <a:lnTo>
                    <a:pt x="263957" y="228600"/>
                  </a:lnTo>
                  <a:lnTo>
                    <a:pt x="263957" y="216570"/>
                  </a:lnTo>
                  <a:lnTo>
                    <a:pt x="263957" y="88230"/>
                  </a:lnTo>
                  <a:lnTo>
                    <a:pt x="263957" y="76200"/>
                  </a:lnTo>
                  <a:lnTo>
                    <a:pt x="253536" y="70180"/>
                  </a:lnTo>
                  <a:lnTo>
                    <a:pt x="142399" y="6020"/>
                  </a:lnTo>
                  <a:lnTo>
                    <a:pt x="131978" y="0"/>
                  </a:lnTo>
                  <a:lnTo>
                    <a:pt x="131978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1600000">
            <a:off x="4576763" y="3624263"/>
            <a:ext cx="2047875" cy="1981200"/>
            <a:chOff x="4576763" y="3624263"/>
            <a:chExt cx="2047875" cy="1981200"/>
          </a:xfrm>
        </p:grpSpPr>
        <p:sp>
          <p:nvSpPr>
            <p:cNvPr id="22" name="Freeform 22"/>
            <p:cNvSpPr/>
            <p:nvPr/>
          </p:nvSpPr>
          <p:spPr>
            <a:xfrm>
              <a:off x="4576763" y="3624263"/>
              <a:ext cx="2047875" cy="1981200"/>
            </a:xfrm>
            <a:custGeom>
              <a:avLst/>
              <a:gdLst/>
              <a:ahLst/>
              <a:cxnLst/>
              <a:rect l="0" t="0" r="0" b="0"/>
              <a:pathLst>
                <a:path w="263957" h="304800">
                  <a:moveTo>
                    <a:pt x="131978" y="24060"/>
                  </a:moveTo>
                  <a:lnTo>
                    <a:pt x="243126" y="88230"/>
                  </a:lnTo>
                  <a:lnTo>
                    <a:pt x="243126" y="216570"/>
                  </a:lnTo>
                  <a:lnTo>
                    <a:pt x="131978" y="280740"/>
                  </a:lnTo>
                  <a:lnTo>
                    <a:pt x="20831" y="216570"/>
                  </a:lnTo>
                  <a:lnTo>
                    <a:pt x="20831" y="88230"/>
                  </a:lnTo>
                  <a:lnTo>
                    <a:pt x="131978" y="24060"/>
                  </a:lnTo>
                  <a:moveTo>
                    <a:pt x="131978" y="0"/>
                  </a:moveTo>
                  <a:lnTo>
                    <a:pt x="121558" y="6020"/>
                  </a:lnTo>
                  <a:lnTo>
                    <a:pt x="10420" y="70180"/>
                  </a:lnTo>
                  <a:lnTo>
                    <a:pt x="0" y="76200"/>
                  </a:lnTo>
                  <a:lnTo>
                    <a:pt x="0" y="88230"/>
                  </a:lnTo>
                  <a:lnTo>
                    <a:pt x="0" y="216570"/>
                  </a:lnTo>
                  <a:lnTo>
                    <a:pt x="0" y="228600"/>
                  </a:lnTo>
                  <a:lnTo>
                    <a:pt x="10420" y="234620"/>
                  </a:lnTo>
                  <a:lnTo>
                    <a:pt x="121568" y="298790"/>
                  </a:lnTo>
                  <a:lnTo>
                    <a:pt x="131978" y="304800"/>
                  </a:lnTo>
                  <a:lnTo>
                    <a:pt x="142399" y="298780"/>
                  </a:lnTo>
                  <a:lnTo>
                    <a:pt x="253546" y="234610"/>
                  </a:lnTo>
                  <a:lnTo>
                    <a:pt x="263957" y="228600"/>
                  </a:lnTo>
                  <a:lnTo>
                    <a:pt x="263957" y="216570"/>
                  </a:lnTo>
                  <a:lnTo>
                    <a:pt x="263957" y="88230"/>
                  </a:lnTo>
                  <a:lnTo>
                    <a:pt x="263957" y="76200"/>
                  </a:lnTo>
                  <a:lnTo>
                    <a:pt x="253536" y="70180"/>
                  </a:lnTo>
                  <a:lnTo>
                    <a:pt x="142399" y="6020"/>
                  </a:lnTo>
                  <a:lnTo>
                    <a:pt x="131978" y="0"/>
                  </a:lnTo>
                  <a:lnTo>
                    <a:pt x="131978" y="0"/>
                  </a:lnTo>
                  <a:close/>
                </a:path>
              </a:pathLst>
            </a:custGeom>
            <a:solidFill>
              <a:srgbClr val="CD298B">
                <a:alpha val="100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 rot="21600000">
            <a:off x="3843338" y="2300288"/>
            <a:ext cx="1543050" cy="1476375"/>
            <a:chOff x="3843338" y="2300288"/>
            <a:chExt cx="1543050" cy="1476375"/>
          </a:xfrm>
        </p:grpSpPr>
        <p:sp>
          <p:nvSpPr>
            <p:cNvPr id="24" name="Freeform 24"/>
            <p:cNvSpPr/>
            <p:nvPr/>
          </p:nvSpPr>
          <p:spPr>
            <a:xfrm>
              <a:off x="3843338" y="2300288"/>
              <a:ext cx="1543050" cy="1476375"/>
            </a:xfrm>
            <a:custGeom>
              <a:avLst/>
              <a:gdLst/>
              <a:ahLst/>
              <a:cxnLst/>
              <a:rect l="0" t="0" r="0" b="0"/>
              <a:pathLst>
                <a:path w="263957" h="304800">
                  <a:moveTo>
                    <a:pt x="131978" y="24060"/>
                  </a:moveTo>
                  <a:lnTo>
                    <a:pt x="243126" y="88230"/>
                  </a:lnTo>
                  <a:lnTo>
                    <a:pt x="243126" y="216570"/>
                  </a:lnTo>
                  <a:lnTo>
                    <a:pt x="131978" y="280740"/>
                  </a:lnTo>
                  <a:lnTo>
                    <a:pt x="20831" y="216570"/>
                  </a:lnTo>
                  <a:lnTo>
                    <a:pt x="20831" y="88230"/>
                  </a:lnTo>
                  <a:lnTo>
                    <a:pt x="131978" y="24060"/>
                  </a:lnTo>
                  <a:moveTo>
                    <a:pt x="131978" y="0"/>
                  </a:moveTo>
                  <a:lnTo>
                    <a:pt x="121558" y="6020"/>
                  </a:lnTo>
                  <a:lnTo>
                    <a:pt x="10420" y="70180"/>
                  </a:lnTo>
                  <a:lnTo>
                    <a:pt x="0" y="76200"/>
                  </a:lnTo>
                  <a:lnTo>
                    <a:pt x="0" y="88230"/>
                  </a:lnTo>
                  <a:lnTo>
                    <a:pt x="0" y="216570"/>
                  </a:lnTo>
                  <a:lnTo>
                    <a:pt x="0" y="228600"/>
                  </a:lnTo>
                  <a:lnTo>
                    <a:pt x="10420" y="234620"/>
                  </a:lnTo>
                  <a:lnTo>
                    <a:pt x="121568" y="298790"/>
                  </a:lnTo>
                  <a:lnTo>
                    <a:pt x="131978" y="304800"/>
                  </a:lnTo>
                  <a:lnTo>
                    <a:pt x="142399" y="298780"/>
                  </a:lnTo>
                  <a:lnTo>
                    <a:pt x="253546" y="234610"/>
                  </a:lnTo>
                  <a:lnTo>
                    <a:pt x="263957" y="228600"/>
                  </a:lnTo>
                  <a:lnTo>
                    <a:pt x="263957" y="216570"/>
                  </a:lnTo>
                  <a:lnTo>
                    <a:pt x="263957" y="88230"/>
                  </a:lnTo>
                  <a:lnTo>
                    <a:pt x="263957" y="76200"/>
                  </a:lnTo>
                  <a:lnTo>
                    <a:pt x="253536" y="70180"/>
                  </a:lnTo>
                  <a:lnTo>
                    <a:pt x="142399" y="6020"/>
                  </a:lnTo>
                  <a:lnTo>
                    <a:pt x="131978" y="0"/>
                  </a:lnTo>
                  <a:lnTo>
                    <a:pt x="131978" y="0"/>
                  </a:lnTo>
                  <a:close/>
                </a:path>
              </a:pathLst>
            </a:custGeom>
            <a:solidFill>
              <a:srgbClr val="2C3C74">
                <a:alpha val="100000"/>
              </a:srgbClr>
            </a:solidFill>
          </p:spPr>
        </p:sp>
      </p:grpSp>
      <p:sp>
        <p:nvSpPr>
          <p:cNvPr id="26" name="TextBox 26"/>
          <p:cNvSpPr txBox="1"/>
          <p:nvPr/>
        </p:nvSpPr>
        <p:spPr>
          <a:xfrm rot="21600000">
            <a:off x="2190750" y="2795588"/>
            <a:ext cx="1312125" cy="4095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Local Coordinator</a:t>
            </a:r>
          </a:p>
        </p:txBody>
      </p:sp>
      <p:sp>
        <p:nvSpPr>
          <p:cNvPr id="27" name="TextBox 27"/>
          <p:cNvSpPr txBox="1"/>
          <p:nvPr/>
        </p:nvSpPr>
        <p:spPr>
          <a:xfrm rot="21600000">
            <a:off x="5600700" y="2595563"/>
            <a:ext cx="1359750" cy="8096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Local </a:t>
            </a:r>
          </a:p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Businesses</a:t>
            </a:r>
          </a:p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Community</a:t>
            </a:r>
          </a:p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Orgs</a:t>
            </a:r>
          </a:p>
        </p:txBody>
      </p:sp>
      <p:sp>
        <p:nvSpPr>
          <p:cNvPr id="28" name="TextBox 28"/>
          <p:cNvSpPr txBox="1"/>
          <p:nvPr/>
        </p:nvSpPr>
        <p:spPr>
          <a:xfrm rot="21600000">
            <a:off x="3962400" y="2795588"/>
            <a:ext cx="1312125" cy="4095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Little Pink Director</a:t>
            </a:r>
          </a:p>
        </p:txBody>
      </p:sp>
      <p:sp>
        <p:nvSpPr>
          <p:cNvPr id="29" name="TextBox 29"/>
          <p:cNvSpPr txBox="1"/>
          <p:nvPr/>
        </p:nvSpPr>
        <p:spPr>
          <a:xfrm rot="21600000">
            <a:off x="1371600" y="3938588"/>
            <a:ext cx="1312125" cy="2000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House</a:t>
            </a:r>
          </a:p>
        </p:txBody>
      </p:sp>
      <p:sp>
        <p:nvSpPr>
          <p:cNvPr id="30" name="TextBox 30"/>
          <p:cNvSpPr txBox="1"/>
          <p:nvPr/>
        </p:nvSpPr>
        <p:spPr>
          <a:xfrm rot="21600000">
            <a:off x="1371600" y="4138613"/>
            <a:ext cx="1312125" cy="4095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Meals &amp; Activities</a:t>
            </a:r>
          </a:p>
        </p:txBody>
      </p:sp>
      <p:sp>
        <p:nvSpPr>
          <p:cNvPr id="31" name="TextBox 31"/>
          <p:cNvSpPr txBox="1"/>
          <p:nvPr/>
        </p:nvSpPr>
        <p:spPr>
          <a:xfrm rot="21600000">
            <a:off x="4657725" y="4205288"/>
            <a:ext cx="1893150" cy="80010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175"/>
              </a:lnSpc>
            </a:pPr>
            <a:r>
              <a:rPr lang="en-US" sz="2175" b="1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support &amp; </a:t>
            </a:r>
          </a:p>
          <a:p>
            <a:pPr algn="ctr">
              <a:lnSpc>
                <a:spcPts val="2175"/>
              </a:lnSpc>
            </a:pPr>
            <a:r>
              <a:rPr lang="en-US" sz="2175" b="1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relationship focused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-52388" y="4786313"/>
            <a:ext cx="800100" cy="847725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 rot="21600000">
            <a:off x="3076575" y="3862388"/>
            <a:ext cx="1312125" cy="8096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24/7 volunteers and Team Pink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1779561">
            <a:off x="-164503" y="-1587226"/>
            <a:ext cx="9528715" cy="3972451"/>
            <a:chOff x="-164503" y="-1587226"/>
            <a:chExt cx="9528715" cy="3972451"/>
          </a:xfrm>
        </p:grpSpPr>
        <p:sp>
          <p:nvSpPr>
            <p:cNvPr id="2" name="Freeform 2"/>
            <p:cNvSpPr/>
            <p:nvPr/>
          </p:nvSpPr>
          <p:spPr>
            <a:xfrm>
              <a:off x="-164503" y="-1587226"/>
              <a:ext cx="9528715" cy="3972451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487494" y="1967884"/>
            <a:ext cx="5045925" cy="10477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Retreat </a:t>
            </a:r>
          </a:p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Schedule</a:t>
            </a:r>
          </a:p>
        </p:txBody>
      </p:sp>
      <p:grpSp>
        <p:nvGrpSpPr>
          <p:cNvPr id="6" name="Group 6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5" name="Freeform 5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cxnSp>
        <p:nvCxnSpPr>
          <p:cNvPr id="7" name="Straight Connector 7"/>
          <p:cNvCxnSpPr>
            <a:cxnSpLocks/>
          </p:cNvCxnSpPr>
          <p:nvPr/>
        </p:nvCxnSpPr>
        <p:spPr>
          <a:xfrm rot="6444514">
            <a:off x="7070637" y="5353422"/>
            <a:ext cx="434249" cy="0"/>
          </a:xfrm>
          <a:prstGeom prst="line">
            <a:avLst/>
          </a:prstGeom>
          <a:ln w="24765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 rot="21600000">
            <a:off x="6978146" y="520638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7259128" y="5403904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08</a:t>
            </a:r>
          </a:p>
        </p:txBody>
      </p:sp>
      <p:grpSp>
        <p:nvGrpSpPr>
          <p:cNvPr id="11" name="Group 11"/>
          <p:cNvGrpSpPr/>
          <p:nvPr/>
        </p:nvGrpSpPr>
        <p:grpSpPr>
          <a:xfrm rot="9959100">
            <a:off x="-755053" y="2899049"/>
            <a:ext cx="9528715" cy="3972451"/>
            <a:chOff x="-755053" y="2899049"/>
            <a:chExt cx="9528715" cy="3972451"/>
          </a:xfrm>
        </p:grpSpPr>
        <p:sp>
          <p:nvSpPr>
            <p:cNvPr id="10" name="Freeform 10"/>
            <p:cNvSpPr/>
            <p:nvPr/>
          </p:nvSpPr>
          <p:spPr>
            <a:xfrm>
              <a:off x="-755053" y="2899049"/>
              <a:ext cx="9528715" cy="3972451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cxnSp>
        <p:nvCxnSpPr>
          <p:cNvPr id="12" name="Straight Connector 12"/>
          <p:cNvCxnSpPr>
            <a:cxnSpLocks/>
          </p:cNvCxnSpPr>
          <p:nvPr/>
        </p:nvCxnSpPr>
        <p:spPr>
          <a:xfrm rot="5400000">
            <a:off x="-1319163" y="3893617"/>
            <a:ext cx="3152787" cy="0"/>
          </a:xfrm>
          <a:prstGeom prst="line">
            <a:avLst/>
          </a:prstGeom>
          <a:ln w="29718">
            <a:solidFill>
              <a:srgbClr val="CA1C8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3"/>
          <p:cNvSpPr txBox="1"/>
          <p:nvPr/>
        </p:nvSpPr>
        <p:spPr>
          <a:xfrm rot="21600000">
            <a:off x="1762125" y="4029075"/>
            <a:ext cx="5169750" cy="65722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Everything on the schedule is </a:t>
            </a:r>
          </a:p>
          <a:p>
            <a:pPr algn="ctr">
              <a:lnSpc>
                <a:spcPts val="2625"/>
              </a:lnSpc>
            </a:pPr>
            <a:r>
              <a:rPr lang="en-US" sz="2625" b="1" i="0" spc="0">
                <a:solidFill>
                  <a:srgbClr val="CA1C86">
                    <a:alpha val="100000"/>
                  </a:srgbClr>
                </a:solidFill>
                <a:latin typeface="Montserrat"/>
              </a:rPr>
              <a:t>100% optional</a:t>
            </a:r>
            <a:r>
              <a:rPr lang="en-US" sz="2625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 for families.  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904875" y="342900"/>
            <a:ext cx="6112725" cy="111442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2250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Schedule has been meticulously planned  by Retreat Coordinator, Team Pink and local community to meet the </a:t>
            </a:r>
          </a:p>
          <a:p>
            <a:pPr algn="ctr">
              <a:lnSpc>
                <a:spcPts val="2250"/>
              </a:lnSpc>
            </a:pPr>
            <a:r>
              <a:rPr lang="en-US" sz="2250" b="1" i="0" spc="0">
                <a:solidFill>
                  <a:srgbClr val="273A64">
                    <a:alpha val="100000"/>
                  </a:srgbClr>
                </a:solidFill>
                <a:latin typeface="Montserrat"/>
              </a:rPr>
              <a:t>Little Pink goals</a:t>
            </a:r>
            <a:r>
              <a:rPr lang="en-US" sz="2250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 for each day.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-23813" y="4786313"/>
            <a:ext cx="800100" cy="8477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3810000" y="2957344"/>
            <a:ext cx="3752850" cy="274353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19483316">
            <a:off x="-1298882" y="-3476881"/>
            <a:ext cx="9528715" cy="7605336"/>
            <a:chOff x="-1298882" y="-3476881"/>
            <a:chExt cx="9528715" cy="7605336"/>
          </a:xfrm>
        </p:grpSpPr>
        <p:sp>
          <p:nvSpPr>
            <p:cNvPr id="3" name="Freeform 3"/>
            <p:cNvSpPr/>
            <p:nvPr/>
          </p:nvSpPr>
          <p:spPr>
            <a:xfrm>
              <a:off x="-1298882" y="-3476881"/>
              <a:ext cx="9528715" cy="760533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 rot="21600000">
            <a:off x="630369" y="262909"/>
            <a:ext cx="5045925" cy="10477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FFFFFF">
                    <a:alpha val="100000"/>
                  </a:srgbClr>
                </a:solidFill>
                <a:latin typeface="Poppins"/>
              </a:rPr>
              <a:t>The </a:t>
            </a:r>
            <a:r>
              <a:rPr lang="en-US" sz="3750" b="1" i="0" spc="150">
                <a:solidFill>
                  <a:srgbClr val="CA1C86">
                    <a:alpha val="100000"/>
                  </a:srgbClr>
                </a:solidFill>
                <a:latin typeface="Poppins"/>
              </a:rPr>
              <a:t>POWER </a:t>
            </a:r>
            <a:r>
              <a:rPr lang="en-US" sz="3750" b="1" i="0" spc="150">
                <a:solidFill>
                  <a:srgbClr val="FFFFFF">
                    <a:alpha val="100000"/>
                  </a:srgbClr>
                </a:solidFill>
                <a:latin typeface="Poppins"/>
              </a:rPr>
              <a:t>OF </a:t>
            </a:r>
            <a:r>
              <a:rPr lang="en-US" sz="3750" b="1" i="0" spc="150">
                <a:solidFill>
                  <a:srgbClr val="CA1C86">
                    <a:alpha val="100000"/>
                  </a:srgbClr>
                </a:solidFill>
                <a:latin typeface="Poppins"/>
              </a:rPr>
              <a:t>MOMENTS</a:t>
            </a: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 </a:t>
            </a:r>
          </a:p>
        </p:txBody>
      </p:sp>
      <p:cxnSp>
        <p:nvCxnSpPr>
          <p:cNvPr id="6" name="Straight Connector 6"/>
          <p:cNvCxnSpPr>
            <a:cxnSpLocks/>
          </p:cNvCxnSpPr>
          <p:nvPr/>
        </p:nvCxnSpPr>
        <p:spPr>
          <a:xfrm rot="5400000">
            <a:off x="-1204863" y="4239946"/>
            <a:ext cx="3019437" cy="0"/>
          </a:xfrm>
          <a:prstGeom prst="line">
            <a:avLst/>
          </a:prstGeom>
          <a:ln w="22860">
            <a:solidFill>
              <a:srgbClr val="8695D4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/>
          <p:nvPr/>
        </p:nvSpPr>
        <p:spPr>
          <a:xfrm rot="21600000">
            <a:off x="304962" y="2972476"/>
            <a:ext cx="36743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1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REVIEW YOUR FAMILY APPLICATION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5170975" y="1647630"/>
            <a:ext cx="14645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1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Screen 3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495300" y="1409700"/>
            <a:ext cx="3617175" cy="34290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An </a:t>
            </a:r>
            <a:r>
              <a:rPr lang="en-US" sz="1800" b="1" i="0" spc="0">
                <a:solidFill>
                  <a:srgbClr val="CA1C86">
                    <a:alpha val="100000"/>
                  </a:srgbClr>
                </a:solidFill>
                <a:latin typeface="Montserrat"/>
              </a:rPr>
              <a:t>EPIC</a:t>
            </a:r>
            <a:r>
              <a:rPr lang="en-US" sz="18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 week!</a:t>
            </a:r>
          </a:p>
          <a:p>
            <a:pPr algn="ctr">
              <a:lnSpc>
                <a:spcPts val="1800"/>
              </a:lnSpc>
            </a:pPr>
            <a:endParaRPr lang="en-US" sz="1800" b="1" i="0" spc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800"/>
              </a:lnSpc>
            </a:pPr>
            <a:endParaRPr lang="en-US" sz="1800" b="1" i="0" spc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800"/>
              </a:lnSpc>
            </a:pPr>
            <a:r>
              <a:rPr lang="en-US" sz="18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Elevation</a:t>
            </a:r>
          </a:p>
          <a:p>
            <a:pPr algn="ctr">
              <a:lnSpc>
                <a:spcPts val="1800"/>
              </a:lnSpc>
            </a:pPr>
            <a:endParaRPr lang="en-US" sz="1800" b="1" i="0" spc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800"/>
              </a:lnSpc>
            </a:pPr>
            <a:endParaRPr lang="en-US" sz="1800" b="1" i="0" spc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800"/>
              </a:lnSpc>
            </a:pPr>
            <a:r>
              <a:rPr lang="en-US" sz="18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Pride</a:t>
            </a:r>
          </a:p>
          <a:p>
            <a:pPr algn="ctr">
              <a:lnSpc>
                <a:spcPts val="1800"/>
              </a:lnSpc>
            </a:pPr>
            <a:endParaRPr lang="en-US" sz="1800" b="1" i="0" spc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800"/>
              </a:lnSpc>
            </a:pPr>
            <a:endParaRPr lang="en-US" sz="1800" b="1" i="0" spc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800"/>
              </a:lnSpc>
            </a:pPr>
            <a:r>
              <a:rPr lang="en-US" sz="18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Insight</a:t>
            </a:r>
          </a:p>
          <a:p>
            <a:pPr algn="ctr">
              <a:lnSpc>
                <a:spcPts val="1800"/>
              </a:lnSpc>
            </a:pPr>
            <a:endParaRPr lang="en-US" sz="1800" b="1" i="0" spc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800"/>
              </a:lnSpc>
            </a:pPr>
            <a:endParaRPr lang="en-US" sz="1800" b="1" i="0" spc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800"/>
              </a:lnSpc>
            </a:pPr>
            <a:r>
              <a:rPr lang="en-US" sz="18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 Connection</a:t>
            </a:r>
          </a:p>
          <a:p>
            <a:pPr algn="ctr">
              <a:lnSpc>
                <a:spcPts val="1800"/>
              </a:lnSpc>
            </a:pPr>
            <a:endParaRPr lang="en-US" sz="1800" b="1" i="0" spc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800"/>
              </a:lnSpc>
            </a:pPr>
            <a:endParaRPr lang="en-US" sz="1800" b="1" i="0" spc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 rot="21600000">
            <a:off x="1047750" y="2057400"/>
            <a:ext cx="693000" cy="45720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ctr">
              <a:lnSpc>
                <a:spcPts val="3600"/>
              </a:lnSpc>
            </a:pPr>
            <a:r>
              <a:rPr lang="en-US" sz="3600" b="0" i="0" spc="0">
                <a:solidFill>
                  <a:srgbClr val="CA1C86">
                    <a:alpha val="100000"/>
                  </a:srgbClr>
                </a:solidFill>
                <a:latin typeface="Alfa Slab One"/>
              </a:rPr>
              <a:t>E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1047750" y="3352800"/>
            <a:ext cx="693000" cy="45720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ctr">
              <a:lnSpc>
                <a:spcPts val="3600"/>
              </a:lnSpc>
            </a:pPr>
            <a:r>
              <a:rPr lang="en-US" sz="3600" b="0" i="0" spc="0">
                <a:solidFill>
                  <a:srgbClr val="CA1C86">
                    <a:alpha val="100000"/>
                  </a:srgbClr>
                </a:solidFill>
                <a:latin typeface="Alfa Slab One"/>
              </a:rPr>
              <a:t>I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1047750" y="2667000"/>
            <a:ext cx="693000" cy="45720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ctr">
              <a:lnSpc>
                <a:spcPts val="3600"/>
              </a:lnSpc>
            </a:pPr>
            <a:r>
              <a:rPr lang="en-US" sz="3600" b="0" i="0" spc="0">
                <a:solidFill>
                  <a:srgbClr val="CA1C86">
                    <a:alpha val="100000"/>
                  </a:srgbClr>
                </a:solidFill>
                <a:latin typeface="Alfa Slab One"/>
              </a:rPr>
              <a:t>P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1047750" y="4048125"/>
            <a:ext cx="693000" cy="45720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ctr">
              <a:lnSpc>
                <a:spcPts val="3600"/>
              </a:lnSpc>
            </a:pPr>
            <a:r>
              <a:rPr lang="en-US" sz="3600" b="0" i="0" spc="0">
                <a:solidFill>
                  <a:srgbClr val="CA1C86">
                    <a:alpha val="100000"/>
                  </a:srgbClr>
                </a:solidFill>
                <a:latin typeface="Alfa Slab One"/>
              </a:rPr>
              <a:t>C</a:t>
            </a:r>
          </a:p>
        </p:txBody>
      </p:sp>
      <p:grpSp>
        <p:nvGrpSpPr>
          <p:cNvPr id="15" name="Group 15"/>
          <p:cNvGrpSpPr/>
          <p:nvPr/>
        </p:nvGrpSpPr>
        <p:grpSpPr>
          <a:xfrm rot="21600000">
            <a:off x="4033838" y="2733675"/>
            <a:ext cx="1171575" cy="1219200"/>
            <a:chOff x="4033838" y="2733675"/>
            <a:chExt cx="1171575" cy="1219200"/>
          </a:xfrm>
        </p:grpSpPr>
        <p:sp>
          <p:nvSpPr>
            <p:cNvPr id="14" name="Freeform 14"/>
            <p:cNvSpPr/>
            <p:nvPr/>
          </p:nvSpPr>
          <p:spPr>
            <a:xfrm>
              <a:off x="4033838" y="2733675"/>
              <a:ext cx="1171575" cy="1219200"/>
            </a:xfrm>
            <a:custGeom>
              <a:avLst/>
              <a:gdLst/>
              <a:ahLst/>
              <a:cxnLst/>
              <a:rect l="0" t="0" r="0" b="0"/>
              <a:pathLst>
                <a:path w="293314" h="304811">
                  <a:moveTo>
                    <a:pt x="285337" y="10642"/>
                  </a:moveTo>
                  <a:cubicBezTo>
                    <a:pt x="255314" y="-21381"/>
                    <a:pt x="195297" y="27120"/>
                    <a:pt x="173180" y="47808"/>
                  </a:cubicBezTo>
                  <a:cubicBezTo>
                    <a:pt x="147425" y="71907"/>
                    <a:pt x="128146" y="101282"/>
                    <a:pt x="116497" y="133819"/>
                  </a:cubicBezTo>
                  <a:cubicBezTo>
                    <a:pt x="103038" y="111797"/>
                    <a:pt x="86274" y="91185"/>
                    <a:pt x="65367" y="79822"/>
                  </a:cubicBezTo>
                  <a:cubicBezTo>
                    <a:pt x="39354" y="65677"/>
                    <a:pt x="4245" y="75736"/>
                    <a:pt x="406" y="107940"/>
                  </a:cubicBezTo>
                  <a:cubicBezTo>
                    <a:pt x="-3623" y="141706"/>
                    <a:pt x="23161" y="178844"/>
                    <a:pt x="43573" y="203075"/>
                  </a:cubicBezTo>
                  <a:cubicBezTo>
                    <a:pt x="67834" y="231879"/>
                    <a:pt x="97704" y="254005"/>
                    <a:pt x="131242" y="270569"/>
                  </a:cubicBezTo>
                  <a:cubicBezTo>
                    <a:pt x="125841" y="276875"/>
                    <a:pt x="120355" y="283123"/>
                    <a:pt x="114725" y="289257"/>
                  </a:cubicBezTo>
                  <a:cubicBezTo>
                    <a:pt x="100943" y="304269"/>
                    <a:pt x="131785" y="310117"/>
                    <a:pt x="141852" y="299135"/>
                  </a:cubicBezTo>
                  <a:cubicBezTo>
                    <a:pt x="183162" y="254129"/>
                    <a:pt x="218919" y="204352"/>
                    <a:pt x="247551" y="150335"/>
                  </a:cubicBezTo>
                  <a:cubicBezTo>
                    <a:pt x="262210" y="122675"/>
                    <a:pt x="275212" y="93938"/>
                    <a:pt x="285689" y="64429"/>
                  </a:cubicBezTo>
                  <a:cubicBezTo>
                    <a:pt x="291719" y="47465"/>
                    <a:pt x="299472" y="25710"/>
                    <a:pt x="285337" y="10642"/>
                  </a:cubicBezTo>
                  <a:close/>
                  <a:moveTo>
                    <a:pt x="249790" y="73678"/>
                  </a:moveTo>
                  <a:cubicBezTo>
                    <a:pt x="225358" y="136867"/>
                    <a:pt x="191363" y="195341"/>
                    <a:pt x="149625" y="248233"/>
                  </a:cubicBezTo>
                  <a:cubicBezTo>
                    <a:pt x="108096" y="227355"/>
                    <a:pt x="72968" y="195531"/>
                    <a:pt x="49450" y="155174"/>
                  </a:cubicBezTo>
                  <a:cubicBezTo>
                    <a:pt x="43545" y="145039"/>
                    <a:pt x="37611" y="134248"/>
                    <a:pt x="34791" y="122789"/>
                  </a:cubicBezTo>
                  <a:cubicBezTo>
                    <a:pt x="33687" y="118312"/>
                    <a:pt x="30810" y="108463"/>
                    <a:pt x="33610" y="104225"/>
                  </a:cubicBezTo>
                  <a:cubicBezTo>
                    <a:pt x="33153" y="97700"/>
                    <a:pt x="36182" y="97186"/>
                    <a:pt x="42688" y="102682"/>
                  </a:cubicBezTo>
                  <a:cubicBezTo>
                    <a:pt x="48498" y="103501"/>
                    <a:pt x="53032" y="106311"/>
                    <a:pt x="56280" y="111102"/>
                  </a:cubicBezTo>
                  <a:cubicBezTo>
                    <a:pt x="77673" y="129647"/>
                    <a:pt x="93904" y="157984"/>
                    <a:pt x="105657" y="183273"/>
                  </a:cubicBezTo>
                  <a:cubicBezTo>
                    <a:pt x="111630" y="196122"/>
                    <a:pt x="136376" y="192007"/>
                    <a:pt x="138185" y="177777"/>
                  </a:cubicBezTo>
                  <a:cubicBezTo>
                    <a:pt x="142967" y="140144"/>
                    <a:pt x="157654" y="105349"/>
                    <a:pt x="182334" y="76355"/>
                  </a:cubicBezTo>
                  <a:cubicBezTo>
                    <a:pt x="196193" y="60076"/>
                    <a:pt x="212890" y="45884"/>
                    <a:pt x="231483" y="35254"/>
                  </a:cubicBezTo>
                  <a:cubicBezTo>
                    <a:pt x="241465" y="29549"/>
                    <a:pt x="253885" y="19595"/>
                    <a:pt x="260334" y="40779"/>
                  </a:cubicBezTo>
                  <a:cubicBezTo>
                    <a:pt x="262677" y="48485"/>
                    <a:pt x="252628" y="66344"/>
                    <a:pt x="249790" y="73678"/>
                  </a:cubicBez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21600000">
            <a:off x="5353050" y="647700"/>
            <a:ext cx="1171575" cy="1219200"/>
            <a:chOff x="5353050" y="647700"/>
            <a:chExt cx="1171575" cy="1219200"/>
          </a:xfrm>
        </p:grpSpPr>
        <p:sp>
          <p:nvSpPr>
            <p:cNvPr id="16" name="Freeform 16"/>
            <p:cNvSpPr/>
            <p:nvPr/>
          </p:nvSpPr>
          <p:spPr>
            <a:xfrm>
              <a:off x="5353050" y="647700"/>
              <a:ext cx="1171575" cy="1219200"/>
            </a:xfrm>
            <a:custGeom>
              <a:avLst/>
              <a:gdLst/>
              <a:ahLst/>
              <a:cxnLst/>
              <a:rect l="0" t="0" r="0" b="0"/>
              <a:pathLst>
                <a:path w="293314" h="304811">
                  <a:moveTo>
                    <a:pt x="285337" y="10642"/>
                  </a:moveTo>
                  <a:cubicBezTo>
                    <a:pt x="255314" y="-21381"/>
                    <a:pt x="195297" y="27120"/>
                    <a:pt x="173180" y="47808"/>
                  </a:cubicBezTo>
                  <a:cubicBezTo>
                    <a:pt x="147425" y="71907"/>
                    <a:pt x="128146" y="101282"/>
                    <a:pt x="116497" y="133819"/>
                  </a:cubicBezTo>
                  <a:cubicBezTo>
                    <a:pt x="103038" y="111797"/>
                    <a:pt x="86274" y="91185"/>
                    <a:pt x="65367" y="79822"/>
                  </a:cubicBezTo>
                  <a:cubicBezTo>
                    <a:pt x="39354" y="65677"/>
                    <a:pt x="4245" y="75736"/>
                    <a:pt x="406" y="107940"/>
                  </a:cubicBezTo>
                  <a:cubicBezTo>
                    <a:pt x="-3623" y="141706"/>
                    <a:pt x="23161" y="178844"/>
                    <a:pt x="43573" y="203075"/>
                  </a:cubicBezTo>
                  <a:cubicBezTo>
                    <a:pt x="67834" y="231879"/>
                    <a:pt x="97704" y="254005"/>
                    <a:pt x="131242" y="270569"/>
                  </a:cubicBezTo>
                  <a:cubicBezTo>
                    <a:pt x="125841" y="276875"/>
                    <a:pt x="120355" y="283123"/>
                    <a:pt x="114725" y="289257"/>
                  </a:cubicBezTo>
                  <a:cubicBezTo>
                    <a:pt x="100943" y="304269"/>
                    <a:pt x="131785" y="310117"/>
                    <a:pt x="141852" y="299135"/>
                  </a:cubicBezTo>
                  <a:cubicBezTo>
                    <a:pt x="183162" y="254129"/>
                    <a:pt x="218919" y="204352"/>
                    <a:pt x="247551" y="150335"/>
                  </a:cubicBezTo>
                  <a:cubicBezTo>
                    <a:pt x="262210" y="122675"/>
                    <a:pt x="275212" y="93938"/>
                    <a:pt x="285689" y="64429"/>
                  </a:cubicBezTo>
                  <a:cubicBezTo>
                    <a:pt x="291719" y="47465"/>
                    <a:pt x="299472" y="25710"/>
                    <a:pt x="285337" y="10642"/>
                  </a:cubicBezTo>
                  <a:close/>
                  <a:moveTo>
                    <a:pt x="249790" y="73678"/>
                  </a:moveTo>
                  <a:cubicBezTo>
                    <a:pt x="225358" y="136867"/>
                    <a:pt x="191363" y="195341"/>
                    <a:pt x="149625" y="248233"/>
                  </a:cubicBezTo>
                  <a:cubicBezTo>
                    <a:pt x="108096" y="227355"/>
                    <a:pt x="72968" y="195531"/>
                    <a:pt x="49450" y="155174"/>
                  </a:cubicBezTo>
                  <a:cubicBezTo>
                    <a:pt x="43545" y="145039"/>
                    <a:pt x="37611" y="134248"/>
                    <a:pt x="34791" y="122789"/>
                  </a:cubicBezTo>
                  <a:cubicBezTo>
                    <a:pt x="33687" y="118312"/>
                    <a:pt x="30810" y="108463"/>
                    <a:pt x="33610" y="104225"/>
                  </a:cubicBezTo>
                  <a:cubicBezTo>
                    <a:pt x="33153" y="97700"/>
                    <a:pt x="36182" y="97186"/>
                    <a:pt x="42688" y="102682"/>
                  </a:cubicBezTo>
                  <a:cubicBezTo>
                    <a:pt x="48498" y="103501"/>
                    <a:pt x="53032" y="106311"/>
                    <a:pt x="56280" y="111102"/>
                  </a:cubicBezTo>
                  <a:cubicBezTo>
                    <a:pt x="77673" y="129647"/>
                    <a:pt x="93904" y="157984"/>
                    <a:pt x="105657" y="183273"/>
                  </a:cubicBezTo>
                  <a:cubicBezTo>
                    <a:pt x="111630" y="196122"/>
                    <a:pt x="136376" y="192007"/>
                    <a:pt x="138185" y="177777"/>
                  </a:cubicBezTo>
                  <a:cubicBezTo>
                    <a:pt x="142967" y="140144"/>
                    <a:pt x="157654" y="105349"/>
                    <a:pt x="182334" y="76355"/>
                  </a:cubicBezTo>
                  <a:cubicBezTo>
                    <a:pt x="196193" y="60076"/>
                    <a:pt x="212890" y="45884"/>
                    <a:pt x="231483" y="35254"/>
                  </a:cubicBezTo>
                  <a:cubicBezTo>
                    <a:pt x="241465" y="29549"/>
                    <a:pt x="253885" y="19595"/>
                    <a:pt x="260334" y="40779"/>
                  </a:cubicBezTo>
                  <a:cubicBezTo>
                    <a:pt x="262677" y="48485"/>
                    <a:pt x="252628" y="66344"/>
                    <a:pt x="249790" y="73678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-52388" y="4862513"/>
            <a:ext cx="800100" cy="8477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91813" y="-148101"/>
            <a:ext cx="1724025" cy="5867400"/>
            <a:chOff x="-91813" y="-148101"/>
            <a:chExt cx="1724025" cy="5867400"/>
          </a:xfrm>
        </p:grpSpPr>
        <p:sp>
          <p:nvSpPr>
            <p:cNvPr id="2" name="Freeform 2"/>
            <p:cNvSpPr/>
            <p:nvPr/>
          </p:nvSpPr>
          <p:spPr>
            <a:xfrm>
              <a:off x="-91813" y="-148101"/>
              <a:ext cx="1724025" cy="5867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1871440" y="270872"/>
            <a:ext cx="5503125" cy="156210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Our job:</a:t>
            </a:r>
          </a:p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Be </a:t>
            </a:r>
            <a:r>
              <a:rPr lang="en-US" sz="3750" b="1" i="0" spc="150">
                <a:solidFill>
                  <a:srgbClr val="CA1C86">
                    <a:alpha val="100000"/>
                  </a:srgbClr>
                </a:solidFill>
                <a:latin typeface="Poppins"/>
              </a:rPr>
              <a:t>RIDICULOUSLY</a:t>
            </a:r>
            <a:r>
              <a:rPr lang="en-US" sz="3750" b="1" i="0" spc="150">
                <a:solidFill>
                  <a:srgbClr val="273A64">
                    <a:alpha val="100000"/>
                  </a:srgbClr>
                </a:solidFill>
                <a:latin typeface="Poppins"/>
              </a:rPr>
              <a:t> Present</a:t>
            </a:r>
          </a:p>
        </p:txBody>
      </p:sp>
      <p:grpSp>
        <p:nvGrpSpPr>
          <p:cNvPr id="6" name="Group 6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5" name="Freeform 5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 rot="21600000">
            <a:off x="2281016" y="4377709"/>
            <a:ext cx="3798150" cy="11906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r">
              <a:lnSpc>
                <a:spcPts val="1920"/>
              </a:lnSpc>
            </a:pPr>
            <a:r>
              <a:rPr lang="en-US" sz="1200" b="0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With </a:t>
            </a:r>
            <a:r>
              <a:rPr lang="en-US" sz="1200" b="1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families</a:t>
            </a:r>
          </a:p>
          <a:p>
            <a:pPr algn="r">
              <a:lnSpc>
                <a:spcPts val="1920"/>
              </a:lnSpc>
            </a:pPr>
            <a:r>
              <a:rPr lang="en-US" sz="1200" b="0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With </a:t>
            </a:r>
            <a:r>
              <a:rPr lang="en-US" sz="1200" b="1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volunteers</a:t>
            </a:r>
          </a:p>
          <a:p>
            <a:pPr algn="r">
              <a:lnSpc>
                <a:spcPts val="1920"/>
              </a:lnSpc>
            </a:pPr>
            <a:r>
              <a:rPr lang="en-US" sz="1200" b="0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With </a:t>
            </a:r>
            <a:r>
              <a:rPr lang="en-US" sz="1200" b="1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Team Pink</a:t>
            </a:r>
          </a:p>
          <a:p>
            <a:pPr algn="r">
              <a:lnSpc>
                <a:spcPts val="1920"/>
              </a:lnSpc>
            </a:pPr>
            <a:r>
              <a:rPr lang="en-US" sz="1200" b="0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With </a:t>
            </a:r>
            <a:r>
              <a:rPr lang="en-US" sz="1200" b="1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community members</a:t>
            </a:r>
          </a:p>
          <a:p>
            <a:pPr algn="r">
              <a:lnSpc>
                <a:spcPts val="1920"/>
              </a:lnSpc>
            </a:pPr>
            <a:r>
              <a:rPr lang="en-US" sz="1200" b="0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With </a:t>
            </a:r>
            <a:r>
              <a:rPr lang="en-US" sz="1200" b="1" i="0" spc="75">
                <a:solidFill>
                  <a:srgbClr val="273A64">
                    <a:alpha val="100000"/>
                  </a:srgbClr>
                </a:solidFill>
                <a:latin typeface="Nunito"/>
              </a:rPr>
              <a:t>self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6559592" y="604247"/>
            <a:ext cx="457200" cy="457200"/>
            <a:chOff x="6559592" y="604247"/>
            <a:chExt cx="457200" cy="457200"/>
          </a:xfrm>
        </p:grpSpPr>
        <p:sp>
          <p:nvSpPr>
            <p:cNvPr id="8" name="Freeform 8"/>
            <p:cNvSpPr/>
            <p:nvPr/>
          </p:nvSpPr>
          <p:spPr>
            <a:xfrm>
              <a:off x="6559592" y="604247"/>
              <a:ext cx="457200" cy="4572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BCC5EB">
                <a:alpha val="70000"/>
              </a:srgbClr>
            </a:solidFill>
          </p:spPr>
        </p:sp>
      </p:grpSp>
      <p:cxnSp>
        <p:nvCxnSpPr>
          <p:cNvPr id="10" name="Straight Connector 10"/>
          <p:cNvCxnSpPr>
            <a:cxnSpLocks/>
          </p:cNvCxnSpPr>
          <p:nvPr/>
        </p:nvCxnSpPr>
        <p:spPr>
          <a:xfrm rot="21599300">
            <a:off x="5651043" y="878569"/>
            <a:ext cx="981129" cy="0"/>
          </a:xfrm>
          <a:prstGeom prst="line">
            <a:avLst/>
          </a:prstGeom>
          <a:ln w="22860">
            <a:solidFill>
              <a:srgbClr val="BCC5EB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2"/>
          <p:cNvGrpSpPr/>
          <p:nvPr/>
        </p:nvGrpSpPr>
        <p:grpSpPr>
          <a:xfrm rot="21600000">
            <a:off x="6933985" y="1284205"/>
            <a:ext cx="457200" cy="457200"/>
            <a:chOff x="6933985" y="1284205"/>
            <a:chExt cx="457200" cy="457200"/>
          </a:xfrm>
        </p:grpSpPr>
        <p:sp>
          <p:nvSpPr>
            <p:cNvPr id="11" name="Freeform 11"/>
            <p:cNvSpPr/>
            <p:nvPr/>
          </p:nvSpPr>
          <p:spPr>
            <a:xfrm>
              <a:off x="6933985" y="1284205"/>
              <a:ext cx="457200" cy="4572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C7C7C7">
                <a:alpha val="70000"/>
              </a:srgbClr>
            </a:solidFill>
          </p:spPr>
        </p:sp>
      </p:grpSp>
      <p:cxnSp>
        <p:nvCxnSpPr>
          <p:cNvPr id="13" name="Straight Connector 13"/>
          <p:cNvCxnSpPr>
            <a:cxnSpLocks/>
          </p:cNvCxnSpPr>
          <p:nvPr/>
        </p:nvCxnSpPr>
        <p:spPr>
          <a:xfrm rot="21599300">
            <a:off x="5249202" y="1549002"/>
            <a:ext cx="1866968" cy="0"/>
          </a:xfrm>
          <a:prstGeom prst="line">
            <a:avLst/>
          </a:prstGeom>
          <a:ln w="22860">
            <a:solidFill>
              <a:srgbClr val="C7C7C7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5"/>
          <p:cNvGrpSpPr/>
          <p:nvPr/>
        </p:nvGrpSpPr>
        <p:grpSpPr>
          <a:xfrm rot="21600000">
            <a:off x="2127523" y="4028437"/>
            <a:ext cx="457200" cy="457200"/>
            <a:chOff x="2127523" y="4028437"/>
            <a:chExt cx="457200" cy="457200"/>
          </a:xfrm>
        </p:grpSpPr>
        <p:sp>
          <p:nvSpPr>
            <p:cNvPr id="14" name="Freeform 14"/>
            <p:cNvSpPr/>
            <p:nvPr/>
          </p:nvSpPr>
          <p:spPr>
            <a:xfrm>
              <a:off x="2127523" y="4028437"/>
              <a:ext cx="457200" cy="4572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CDCD2">
                <a:alpha val="7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21600000">
            <a:off x="6559061" y="3471272"/>
            <a:ext cx="457200" cy="457200"/>
            <a:chOff x="6559061" y="3471272"/>
            <a:chExt cx="457200" cy="457200"/>
          </a:xfrm>
        </p:grpSpPr>
        <p:sp>
          <p:nvSpPr>
            <p:cNvPr id="16" name="Freeform 16"/>
            <p:cNvSpPr/>
            <p:nvPr/>
          </p:nvSpPr>
          <p:spPr>
            <a:xfrm>
              <a:off x="6559061" y="3471272"/>
              <a:ext cx="457200" cy="4572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E5E5E5">
                <a:alpha val="70000"/>
              </a:srgbClr>
            </a:solidFill>
          </p:spPr>
        </p:sp>
      </p:grpSp>
      <p:cxnSp>
        <p:nvCxnSpPr>
          <p:cNvPr id="18" name="Straight Connector 18"/>
          <p:cNvCxnSpPr>
            <a:cxnSpLocks/>
          </p:cNvCxnSpPr>
          <p:nvPr/>
        </p:nvCxnSpPr>
        <p:spPr>
          <a:xfrm rot="21599300">
            <a:off x="4577628" y="3692353"/>
            <a:ext cx="2276549" cy="0"/>
          </a:xfrm>
          <a:prstGeom prst="line">
            <a:avLst/>
          </a:prstGeom>
          <a:ln w="22860">
            <a:solidFill>
              <a:srgbClr val="E5E5E5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20"/>
          <p:cNvGrpSpPr/>
          <p:nvPr/>
        </p:nvGrpSpPr>
        <p:grpSpPr>
          <a:xfrm rot="16201337">
            <a:off x="7068717" y="-301716"/>
            <a:ext cx="238125" cy="828706"/>
            <a:chOff x="7068717" y="-301716"/>
            <a:chExt cx="238125" cy="828706"/>
          </a:xfrm>
        </p:grpSpPr>
        <p:sp>
          <p:nvSpPr>
            <p:cNvPr id="19" name="Freeform 19"/>
            <p:cNvSpPr/>
            <p:nvPr/>
          </p:nvSpPr>
          <p:spPr>
            <a:xfrm>
              <a:off x="7068717" y="-301716"/>
              <a:ext cx="238125" cy="82870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337">
            <a:off x="7373436" y="3107"/>
            <a:ext cx="238125" cy="733456"/>
            <a:chOff x="7373436" y="3107"/>
            <a:chExt cx="238125" cy="733456"/>
          </a:xfrm>
        </p:grpSpPr>
        <p:sp>
          <p:nvSpPr>
            <p:cNvPr id="21" name="Freeform 21"/>
            <p:cNvSpPr/>
            <p:nvPr/>
          </p:nvSpPr>
          <p:spPr>
            <a:xfrm>
              <a:off x="7373436" y="3107"/>
              <a:ext cx="238125" cy="73345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2352675" y="2002631"/>
            <a:ext cx="3790950" cy="22526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-4763" y="4786313"/>
            <a:ext cx="800100" cy="847725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21600000">
            <a:off x="6897180" y="1955854"/>
            <a:ext cx="714375" cy="733425"/>
            <a:chOff x="6897180" y="1955854"/>
            <a:chExt cx="714375" cy="733425"/>
          </a:xfrm>
        </p:grpSpPr>
        <p:sp>
          <p:nvSpPr>
            <p:cNvPr id="25" name="Freeform 25"/>
            <p:cNvSpPr/>
            <p:nvPr/>
          </p:nvSpPr>
          <p:spPr>
            <a:xfrm>
              <a:off x="6897180" y="195585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64">
                <a:alpha val="100000"/>
              </a:srgbClr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524</Words>
  <Application>Microsoft Macintosh PowerPoint</Application>
  <PresentationFormat>Custom</PresentationFormat>
  <Paragraphs>145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 Light</vt:lpstr>
      <vt:lpstr>Glegoo</vt:lpstr>
      <vt:lpstr>Lato</vt:lpstr>
      <vt:lpstr>Luckiest Guy</vt:lpstr>
      <vt:lpstr>Nunito</vt:lpstr>
      <vt:lpstr>Alfa Slab One</vt:lpstr>
      <vt:lpstr>Poppins</vt:lpstr>
      <vt:lpstr>Montserrat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Jeanine Patten-Coble</cp:lastModifiedBy>
  <cp:revision>4</cp:revision>
  <cp:lastPrinted>2021-09-22T15:22:23Z</cp:lastPrinted>
  <dcterms:created xsi:type="dcterms:W3CDTF">2021-09-21T23:44:43Z</dcterms:created>
  <dcterms:modified xsi:type="dcterms:W3CDTF">2021-09-22T16:48:47Z</dcterms:modified>
</cp:coreProperties>
</file>